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Lst>
  <p:notesMasterIdLst>
    <p:notesMasterId r:id="rId23"/>
  </p:notesMasterIdLst>
  <p:sldIdLst>
    <p:sldId id="339" r:id="rId4"/>
    <p:sldId id="771" r:id="rId5"/>
    <p:sldId id="547" r:id="rId6"/>
    <p:sldId id="442" r:id="rId7"/>
    <p:sldId id="443" r:id="rId8"/>
    <p:sldId id="444" r:id="rId9"/>
    <p:sldId id="445" r:id="rId10"/>
    <p:sldId id="548" r:id="rId11"/>
    <p:sldId id="446" r:id="rId12"/>
    <p:sldId id="531" r:id="rId13"/>
    <p:sldId id="462" r:id="rId14"/>
    <p:sldId id="549" r:id="rId15"/>
    <p:sldId id="449" r:id="rId16"/>
    <p:sldId id="450" r:id="rId17"/>
    <p:sldId id="451" r:id="rId18"/>
    <p:sldId id="452" r:id="rId19"/>
    <p:sldId id="453" r:id="rId20"/>
    <p:sldId id="775" r:id="rId21"/>
    <p:sldId id="4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4" autoAdjust="0"/>
    <p:restoredTop sz="89140" autoAdjust="0"/>
  </p:normalViewPr>
  <p:slideViewPr>
    <p:cSldViewPr snapToGrid="0">
      <p:cViewPr varScale="1">
        <p:scale>
          <a:sx n="68" d="100"/>
          <a:sy n="68" d="100"/>
        </p:scale>
        <p:origin x="57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E95168-8CAE-4285-B73E-A9B8D173BC88}"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C74636A4-53F0-4C93-9493-9BA13D5ED385}">
      <dgm:prSet/>
      <dgm:spPr/>
      <dgm:t>
        <a:bodyPr/>
        <a:lstStyle/>
        <a:p>
          <a:r>
            <a:rPr lang="en-US"/>
            <a:t>Consequences:</a:t>
          </a:r>
        </a:p>
      </dgm:t>
    </dgm:pt>
    <dgm:pt modelId="{F25FE1BE-069C-4B2A-9310-EF4CC61C4DC1}" type="parTrans" cxnId="{700EC204-7973-4429-8489-606A9695497E}">
      <dgm:prSet/>
      <dgm:spPr/>
      <dgm:t>
        <a:bodyPr/>
        <a:lstStyle/>
        <a:p>
          <a:endParaRPr lang="en-US"/>
        </a:p>
      </dgm:t>
    </dgm:pt>
    <dgm:pt modelId="{4F43D579-4139-4924-B5C5-CC3A0066114B}" type="sibTrans" cxnId="{700EC204-7973-4429-8489-606A9695497E}">
      <dgm:prSet/>
      <dgm:spPr/>
      <dgm:t>
        <a:bodyPr/>
        <a:lstStyle/>
        <a:p>
          <a:endParaRPr lang="en-US"/>
        </a:p>
      </dgm:t>
    </dgm:pt>
    <dgm:pt modelId="{B8D2F6E1-81B0-4F6D-8047-5E6A6BA47B64}">
      <dgm:prSet/>
      <dgm:spPr/>
      <dgm:t>
        <a:bodyPr/>
        <a:lstStyle/>
        <a:p>
          <a:r>
            <a:rPr lang="en-US"/>
            <a:t>Low coupling</a:t>
          </a:r>
        </a:p>
      </dgm:t>
    </dgm:pt>
    <dgm:pt modelId="{204BE72A-2EA7-4D43-95EB-2F09D7829732}" type="parTrans" cxnId="{5AD4F0D3-1226-4B04-8524-8DF376C49F58}">
      <dgm:prSet/>
      <dgm:spPr/>
      <dgm:t>
        <a:bodyPr/>
        <a:lstStyle/>
        <a:p>
          <a:endParaRPr lang="en-US"/>
        </a:p>
      </dgm:t>
    </dgm:pt>
    <dgm:pt modelId="{9148FEEA-C028-4B38-886C-7604DCBC63F1}" type="sibTrans" cxnId="{5AD4F0D3-1226-4B04-8524-8DF376C49F58}">
      <dgm:prSet/>
      <dgm:spPr/>
      <dgm:t>
        <a:bodyPr/>
        <a:lstStyle/>
        <a:p>
          <a:endParaRPr lang="en-US"/>
        </a:p>
      </dgm:t>
    </dgm:pt>
    <dgm:pt modelId="{56A58932-90DB-40FC-8C44-DEFC8BBA0F42}">
      <dgm:prSet/>
      <dgm:spPr/>
      <dgm:t>
        <a:bodyPr/>
        <a:lstStyle/>
        <a:p>
          <a:r>
            <a:rPr lang="en-US"/>
            <a:t>High cohesion</a:t>
          </a:r>
        </a:p>
      </dgm:t>
    </dgm:pt>
    <dgm:pt modelId="{C966DF7A-EEBC-445D-B0EF-6E226308F7FE}" type="parTrans" cxnId="{C9747967-0859-41AD-9125-B191D1B5A66F}">
      <dgm:prSet/>
      <dgm:spPr/>
      <dgm:t>
        <a:bodyPr/>
        <a:lstStyle/>
        <a:p>
          <a:endParaRPr lang="en-US"/>
        </a:p>
      </dgm:t>
    </dgm:pt>
    <dgm:pt modelId="{693003BC-CD8D-47E9-99E4-BB1E3C724956}" type="sibTrans" cxnId="{C9747967-0859-41AD-9125-B191D1B5A66F}">
      <dgm:prSet/>
      <dgm:spPr/>
      <dgm:t>
        <a:bodyPr/>
        <a:lstStyle/>
        <a:p>
          <a:endParaRPr lang="en-US"/>
        </a:p>
      </dgm:t>
    </dgm:pt>
    <dgm:pt modelId="{03375472-6C13-4300-AFD6-3A42EB85D096}" type="pres">
      <dgm:prSet presAssocID="{B1E95168-8CAE-4285-B73E-A9B8D173BC88}" presName="linear" presStyleCnt="0">
        <dgm:presLayoutVars>
          <dgm:dir/>
          <dgm:animLvl val="lvl"/>
          <dgm:resizeHandles val="exact"/>
        </dgm:presLayoutVars>
      </dgm:prSet>
      <dgm:spPr/>
    </dgm:pt>
    <dgm:pt modelId="{744C39C4-820E-407F-B7F6-78FC26F3875C}" type="pres">
      <dgm:prSet presAssocID="{C74636A4-53F0-4C93-9493-9BA13D5ED385}" presName="parentLin" presStyleCnt="0"/>
      <dgm:spPr/>
    </dgm:pt>
    <dgm:pt modelId="{CF6E4DBD-61F7-4F90-B0AB-2634F9459FE1}" type="pres">
      <dgm:prSet presAssocID="{C74636A4-53F0-4C93-9493-9BA13D5ED385}" presName="parentLeftMargin" presStyleLbl="node1" presStyleIdx="0" presStyleCnt="1"/>
      <dgm:spPr/>
    </dgm:pt>
    <dgm:pt modelId="{5D6D30F2-1DD3-4EA0-8BAC-A85478A8AC9A}" type="pres">
      <dgm:prSet presAssocID="{C74636A4-53F0-4C93-9493-9BA13D5ED385}" presName="parentText" presStyleLbl="node1" presStyleIdx="0" presStyleCnt="1">
        <dgm:presLayoutVars>
          <dgm:chMax val="0"/>
          <dgm:bulletEnabled val="1"/>
        </dgm:presLayoutVars>
      </dgm:prSet>
      <dgm:spPr/>
    </dgm:pt>
    <dgm:pt modelId="{C0546B5D-E9E2-457F-9EE7-2581500E2278}" type="pres">
      <dgm:prSet presAssocID="{C74636A4-53F0-4C93-9493-9BA13D5ED385}" presName="negativeSpace" presStyleCnt="0"/>
      <dgm:spPr/>
    </dgm:pt>
    <dgm:pt modelId="{56EEB29F-2E1B-4F86-9A9D-DEAA54AC3D69}" type="pres">
      <dgm:prSet presAssocID="{C74636A4-53F0-4C93-9493-9BA13D5ED385}" presName="childText" presStyleLbl="conFgAcc1" presStyleIdx="0" presStyleCnt="1">
        <dgm:presLayoutVars>
          <dgm:bulletEnabled val="1"/>
        </dgm:presLayoutVars>
      </dgm:prSet>
      <dgm:spPr/>
    </dgm:pt>
  </dgm:ptLst>
  <dgm:cxnLst>
    <dgm:cxn modelId="{700EC204-7973-4429-8489-606A9695497E}" srcId="{B1E95168-8CAE-4285-B73E-A9B8D173BC88}" destId="{C74636A4-53F0-4C93-9493-9BA13D5ED385}" srcOrd="0" destOrd="0" parTransId="{F25FE1BE-069C-4B2A-9310-EF4CC61C4DC1}" sibTransId="{4F43D579-4139-4924-B5C5-CC3A0066114B}"/>
    <dgm:cxn modelId="{6CAB9930-7A92-40A6-BBF8-D3E147212B53}" type="presOf" srcId="{C74636A4-53F0-4C93-9493-9BA13D5ED385}" destId="{CF6E4DBD-61F7-4F90-B0AB-2634F9459FE1}" srcOrd="0" destOrd="0" presId="urn:microsoft.com/office/officeart/2005/8/layout/list1"/>
    <dgm:cxn modelId="{C9747967-0859-41AD-9125-B191D1B5A66F}" srcId="{C74636A4-53F0-4C93-9493-9BA13D5ED385}" destId="{56A58932-90DB-40FC-8C44-DEFC8BBA0F42}" srcOrd="1" destOrd="0" parTransId="{C966DF7A-EEBC-445D-B0EF-6E226308F7FE}" sibTransId="{693003BC-CD8D-47E9-99E4-BB1E3C724956}"/>
    <dgm:cxn modelId="{D8150468-3E68-4AF2-9E81-7572B27F0313}" type="presOf" srcId="{B1E95168-8CAE-4285-B73E-A9B8D173BC88}" destId="{03375472-6C13-4300-AFD6-3A42EB85D096}" srcOrd="0" destOrd="0" presId="urn:microsoft.com/office/officeart/2005/8/layout/list1"/>
    <dgm:cxn modelId="{A823616E-9A9F-4374-AE4E-0F7EA2D74550}" type="presOf" srcId="{B8D2F6E1-81B0-4F6D-8047-5E6A6BA47B64}" destId="{56EEB29F-2E1B-4F86-9A9D-DEAA54AC3D69}" srcOrd="0" destOrd="0" presId="urn:microsoft.com/office/officeart/2005/8/layout/list1"/>
    <dgm:cxn modelId="{5AD4F0D3-1226-4B04-8524-8DF376C49F58}" srcId="{C74636A4-53F0-4C93-9493-9BA13D5ED385}" destId="{B8D2F6E1-81B0-4F6D-8047-5E6A6BA47B64}" srcOrd="0" destOrd="0" parTransId="{204BE72A-2EA7-4D43-95EB-2F09D7829732}" sibTransId="{9148FEEA-C028-4B38-886C-7604DCBC63F1}"/>
    <dgm:cxn modelId="{4D5C2CD6-7712-42E9-8221-CA682E90EFA4}" type="presOf" srcId="{C74636A4-53F0-4C93-9493-9BA13D5ED385}" destId="{5D6D30F2-1DD3-4EA0-8BAC-A85478A8AC9A}" srcOrd="1" destOrd="0" presId="urn:microsoft.com/office/officeart/2005/8/layout/list1"/>
    <dgm:cxn modelId="{C23CCDE0-B0C6-4F12-882C-16E07CDB2D28}" type="presOf" srcId="{56A58932-90DB-40FC-8C44-DEFC8BBA0F42}" destId="{56EEB29F-2E1B-4F86-9A9D-DEAA54AC3D69}" srcOrd="0" destOrd="1" presId="urn:microsoft.com/office/officeart/2005/8/layout/list1"/>
    <dgm:cxn modelId="{E35AED5A-7053-4CA6-8560-21DF8DBED764}" type="presParOf" srcId="{03375472-6C13-4300-AFD6-3A42EB85D096}" destId="{744C39C4-820E-407F-B7F6-78FC26F3875C}" srcOrd="0" destOrd="0" presId="urn:microsoft.com/office/officeart/2005/8/layout/list1"/>
    <dgm:cxn modelId="{D6BB3677-4527-40D6-BAA8-9EAFB9BE8BB1}" type="presParOf" srcId="{744C39C4-820E-407F-B7F6-78FC26F3875C}" destId="{CF6E4DBD-61F7-4F90-B0AB-2634F9459FE1}" srcOrd="0" destOrd="0" presId="urn:microsoft.com/office/officeart/2005/8/layout/list1"/>
    <dgm:cxn modelId="{2EB3EC6D-6DD3-48B5-BD8E-37D3BD88C17C}" type="presParOf" srcId="{744C39C4-820E-407F-B7F6-78FC26F3875C}" destId="{5D6D30F2-1DD3-4EA0-8BAC-A85478A8AC9A}" srcOrd="1" destOrd="0" presId="urn:microsoft.com/office/officeart/2005/8/layout/list1"/>
    <dgm:cxn modelId="{2E42057E-8FA6-4D2C-9FFA-C8EBDBD9BCE7}" type="presParOf" srcId="{03375472-6C13-4300-AFD6-3A42EB85D096}" destId="{C0546B5D-E9E2-457F-9EE7-2581500E2278}" srcOrd="1" destOrd="0" presId="urn:microsoft.com/office/officeart/2005/8/layout/list1"/>
    <dgm:cxn modelId="{1A317157-E11A-491F-8C1F-EDCB4A58173D}" type="presParOf" srcId="{03375472-6C13-4300-AFD6-3A42EB85D096}" destId="{56EEB29F-2E1B-4F86-9A9D-DEAA54AC3D6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EC52FD-E790-4362-B6F3-8D86F4BB598E}" type="doc">
      <dgm:prSet loTypeId="urn:microsoft.com/office/officeart/2005/8/layout/list1" loCatId="list" qsTypeId="urn:microsoft.com/office/officeart/2005/8/quickstyle/simple1" qsCatId="simple" csTypeId="urn:microsoft.com/office/officeart/2005/8/colors/accent5_2" csCatId="accent5"/>
      <dgm:spPr/>
      <dgm:t>
        <a:bodyPr/>
        <a:lstStyle/>
        <a:p>
          <a:endParaRPr lang="en-US"/>
        </a:p>
      </dgm:t>
    </dgm:pt>
    <dgm:pt modelId="{F28EC42A-0861-4F4A-91A5-C95A41931EA9}">
      <dgm:prSet/>
      <dgm:spPr/>
      <dgm:t>
        <a:bodyPr/>
        <a:lstStyle/>
        <a:p>
          <a:r>
            <a:rPr lang="en-US"/>
            <a:t>Intent:</a:t>
          </a:r>
        </a:p>
      </dgm:t>
    </dgm:pt>
    <dgm:pt modelId="{B986ADD6-A995-4A5B-9D73-E770533119EB}" type="parTrans" cxnId="{FCC0A7EA-D79C-4064-A353-FB330DF43472}">
      <dgm:prSet/>
      <dgm:spPr/>
      <dgm:t>
        <a:bodyPr/>
        <a:lstStyle/>
        <a:p>
          <a:endParaRPr lang="en-US"/>
        </a:p>
      </dgm:t>
    </dgm:pt>
    <dgm:pt modelId="{D01F8DCB-DDBD-4343-AD96-873D362EE401}" type="sibTrans" cxnId="{FCC0A7EA-D79C-4064-A353-FB330DF43472}">
      <dgm:prSet/>
      <dgm:spPr/>
      <dgm:t>
        <a:bodyPr/>
        <a:lstStyle/>
        <a:p>
          <a:endParaRPr lang="en-US"/>
        </a:p>
      </dgm:t>
    </dgm:pt>
    <dgm:pt modelId="{C0F89FF4-66C7-4040-AD0E-B3E08DACB177}">
      <dgm:prSet/>
      <dgm:spPr/>
      <dgm:t>
        <a:bodyPr/>
        <a:lstStyle/>
        <a:p>
          <a:r>
            <a:rPr lang="en-US"/>
            <a:t>Assign the responsibility to an intermediate object to mediate between other components or services so that they are not directly coupled.</a:t>
          </a:r>
        </a:p>
      </dgm:t>
    </dgm:pt>
    <dgm:pt modelId="{59325270-F401-4E84-98D3-2E6E0DADBC1D}" type="parTrans" cxnId="{E8CA52C2-0664-425E-85B9-84250C73EDBB}">
      <dgm:prSet/>
      <dgm:spPr/>
      <dgm:t>
        <a:bodyPr/>
        <a:lstStyle/>
        <a:p>
          <a:endParaRPr lang="en-US"/>
        </a:p>
      </dgm:t>
    </dgm:pt>
    <dgm:pt modelId="{3CA24072-8F12-42F2-B3C4-7FBC73695904}" type="sibTrans" cxnId="{E8CA52C2-0664-425E-85B9-84250C73EDBB}">
      <dgm:prSet/>
      <dgm:spPr/>
      <dgm:t>
        <a:bodyPr/>
        <a:lstStyle/>
        <a:p>
          <a:endParaRPr lang="en-US"/>
        </a:p>
      </dgm:t>
    </dgm:pt>
    <dgm:pt modelId="{F4D1304F-1B87-4A74-8BC5-8120D3D4CD57}">
      <dgm:prSet/>
      <dgm:spPr/>
      <dgm:t>
        <a:bodyPr/>
        <a:lstStyle/>
        <a:p>
          <a:r>
            <a:rPr lang="en-US"/>
            <a:t>Problem:</a:t>
          </a:r>
        </a:p>
      </dgm:t>
    </dgm:pt>
    <dgm:pt modelId="{CF4A9C42-7155-4E23-BDFA-0DAD7D5ACF73}" type="parTrans" cxnId="{6E5B383B-36EF-468A-A3DC-6CCCC5DCCE63}">
      <dgm:prSet/>
      <dgm:spPr/>
      <dgm:t>
        <a:bodyPr/>
        <a:lstStyle/>
        <a:p>
          <a:endParaRPr lang="en-US"/>
        </a:p>
      </dgm:t>
    </dgm:pt>
    <dgm:pt modelId="{EC23D71C-96EF-4F99-8F18-714830034C2B}" type="sibTrans" cxnId="{6E5B383B-36EF-468A-A3DC-6CCCC5DCCE63}">
      <dgm:prSet/>
      <dgm:spPr/>
      <dgm:t>
        <a:bodyPr/>
        <a:lstStyle/>
        <a:p>
          <a:endParaRPr lang="en-US"/>
        </a:p>
      </dgm:t>
    </dgm:pt>
    <dgm:pt modelId="{229D9E35-35D9-46BC-AA81-E144C8B58B64}">
      <dgm:prSet/>
      <dgm:spPr/>
      <dgm:t>
        <a:bodyPr/>
        <a:lstStyle/>
        <a:p>
          <a:r>
            <a:rPr lang="en-US"/>
            <a:t>How to de-couple object so that low coupling is supported and reuse potential remains high.</a:t>
          </a:r>
        </a:p>
      </dgm:t>
    </dgm:pt>
    <dgm:pt modelId="{CB56C151-75D1-4537-99F3-C79A952568D2}" type="parTrans" cxnId="{3FA36158-8A5C-4852-BB6C-77EE69EA6C2E}">
      <dgm:prSet/>
      <dgm:spPr/>
      <dgm:t>
        <a:bodyPr/>
        <a:lstStyle/>
        <a:p>
          <a:endParaRPr lang="en-US"/>
        </a:p>
      </dgm:t>
    </dgm:pt>
    <dgm:pt modelId="{EFD95D54-57C4-419A-8DC9-249E176424A8}" type="sibTrans" cxnId="{3FA36158-8A5C-4852-BB6C-77EE69EA6C2E}">
      <dgm:prSet/>
      <dgm:spPr/>
      <dgm:t>
        <a:bodyPr/>
        <a:lstStyle/>
        <a:p>
          <a:endParaRPr lang="en-US"/>
        </a:p>
      </dgm:t>
    </dgm:pt>
    <dgm:pt modelId="{CB2D5CA6-4723-430C-BB23-B6872B3E4B62}" type="pres">
      <dgm:prSet presAssocID="{41EC52FD-E790-4362-B6F3-8D86F4BB598E}" presName="linear" presStyleCnt="0">
        <dgm:presLayoutVars>
          <dgm:dir/>
          <dgm:animLvl val="lvl"/>
          <dgm:resizeHandles val="exact"/>
        </dgm:presLayoutVars>
      </dgm:prSet>
      <dgm:spPr/>
    </dgm:pt>
    <dgm:pt modelId="{22DB4F84-6BDB-4EB0-BC09-08E844A62587}" type="pres">
      <dgm:prSet presAssocID="{F28EC42A-0861-4F4A-91A5-C95A41931EA9}" presName="parentLin" presStyleCnt="0"/>
      <dgm:spPr/>
    </dgm:pt>
    <dgm:pt modelId="{21436E0D-6C6A-467A-8C58-9222969867C3}" type="pres">
      <dgm:prSet presAssocID="{F28EC42A-0861-4F4A-91A5-C95A41931EA9}" presName="parentLeftMargin" presStyleLbl="node1" presStyleIdx="0" presStyleCnt="2"/>
      <dgm:spPr/>
    </dgm:pt>
    <dgm:pt modelId="{CC6D9346-1E75-410A-A46D-60F35BA4931B}" type="pres">
      <dgm:prSet presAssocID="{F28EC42A-0861-4F4A-91A5-C95A41931EA9}" presName="parentText" presStyleLbl="node1" presStyleIdx="0" presStyleCnt="2">
        <dgm:presLayoutVars>
          <dgm:chMax val="0"/>
          <dgm:bulletEnabled val="1"/>
        </dgm:presLayoutVars>
      </dgm:prSet>
      <dgm:spPr/>
    </dgm:pt>
    <dgm:pt modelId="{D2FB0DD5-F20A-419A-B853-2359C5CF81CC}" type="pres">
      <dgm:prSet presAssocID="{F28EC42A-0861-4F4A-91A5-C95A41931EA9}" presName="negativeSpace" presStyleCnt="0"/>
      <dgm:spPr/>
    </dgm:pt>
    <dgm:pt modelId="{22A801D8-F62A-4B6B-AD49-D63977196804}" type="pres">
      <dgm:prSet presAssocID="{F28EC42A-0861-4F4A-91A5-C95A41931EA9}" presName="childText" presStyleLbl="conFgAcc1" presStyleIdx="0" presStyleCnt="2">
        <dgm:presLayoutVars>
          <dgm:bulletEnabled val="1"/>
        </dgm:presLayoutVars>
      </dgm:prSet>
      <dgm:spPr/>
    </dgm:pt>
    <dgm:pt modelId="{73E696D4-B34D-4EF8-85B5-C216712F79F5}" type="pres">
      <dgm:prSet presAssocID="{D01F8DCB-DDBD-4343-AD96-873D362EE401}" presName="spaceBetweenRectangles" presStyleCnt="0"/>
      <dgm:spPr/>
    </dgm:pt>
    <dgm:pt modelId="{BB3C6487-100B-4415-B402-2BA624109BCA}" type="pres">
      <dgm:prSet presAssocID="{F4D1304F-1B87-4A74-8BC5-8120D3D4CD57}" presName="parentLin" presStyleCnt="0"/>
      <dgm:spPr/>
    </dgm:pt>
    <dgm:pt modelId="{E1771047-292B-4FC7-9B6D-0790615D6587}" type="pres">
      <dgm:prSet presAssocID="{F4D1304F-1B87-4A74-8BC5-8120D3D4CD57}" presName="parentLeftMargin" presStyleLbl="node1" presStyleIdx="0" presStyleCnt="2"/>
      <dgm:spPr/>
    </dgm:pt>
    <dgm:pt modelId="{CC4A4FFB-141C-4514-A4B1-48E477E44B55}" type="pres">
      <dgm:prSet presAssocID="{F4D1304F-1B87-4A74-8BC5-8120D3D4CD57}" presName="parentText" presStyleLbl="node1" presStyleIdx="1" presStyleCnt="2">
        <dgm:presLayoutVars>
          <dgm:chMax val="0"/>
          <dgm:bulletEnabled val="1"/>
        </dgm:presLayoutVars>
      </dgm:prSet>
      <dgm:spPr/>
    </dgm:pt>
    <dgm:pt modelId="{8B14838E-A265-4B4F-BDA1-067166FAB4B8}" type="pres">
      <dgm:prSet presAssocID="{F4D1304F-1B87-4A74-8BC5-8120D3D4CD57}" presName="negativeSpace" presStyleCnt="0"/>
      <dgm:spPr/>
    </dgm:pt>
    <dgm:pt modelId="{49A673E2-B109-4D01-8E4E-F109D93EE4E5}" type="pres">
      <dgm:prSet presAssocID="{F4D1304F-1B87-4A74-8BC5-8120D3D4CD57}" presName="childText" presStyleLbl="conFgAcc1" presStyleIdx="1" presStyleCnt="2">
        <dgm:presLayoutVars>
          <dgm:bulletEnabled val="1"/>
        </dgm:presLayoutVars>
      </dgm:prSet>
      <dgm:spPr/>
    </dgm:pt>
  </dgm:ptLst>
  <dgm:cxnLst>
    <dgm:cxn modelId="{7DCAB109-30EC-43B5-8F8A-D055F5FBE938}" type="presOf" srcId="{F4D1304F-1B87-4A74-8BC5-8120D3D4CD57}" destId="{E1771047-292B-4FC7-9B6D-0790615D6587}" srcOrd="0" destOrd="0" presId="urn:microsoft.com/office/officeart/2005/8/layout/list1"/>
    <dgm:cxn modelId="{6E5B383B-36EF-468A-A3DC-6CCCC5DCCE63}" srcId="{41EC52FD-E790-4362-B6F3-8D86F4BB598E}" destId="{F4D1304F-1B87-4A74-8BC5-8120D3D4CD57}" srcOrd="1" destOrd="0" parTransId="{CF4A9C42-7155-4E23-BDFA-0DAD7D5ACF73}" sibTransId="{EC23D71C-96EF-4F99-8F18-714830034C2B}"/>
    <dgm:cxn modelId="{3FA36158-8A5C-4852-BB6C-77EE69EA6C2E}" srcId="{F4D1304F-1B87-4A74-8BC5-8120D3D4CD57}" destId="{229D9E35-35D9-46BC-AA81-E144C8B58B64}" srcOrd="0" destOrd="0" parTransId="{CB56C151-75D1-4537-99F3-C79A952568D2}" sibTransId="{EFD95D54-57C4-419A-8DC9-249E176424A8}"/>
    <dgm:cxn modelId="{331ECA7A-1E3F-4B8A-85C8-951A89A61301}" type="presOf" srcId="{41EC52FD-E790-4362-B6F3-8D86F4BB598E}" destId="{CB2D5CA6-4723-430C-BB23-B6872B3E4B62}" srcOrd="0" destOrd="0" presId="urn:microsoft.com/office/officeart/2005/8/layout/list1"/>
    <dgm:cxn modelId="{7F16C083-CBA6-4F2D-AEDA-2BDCDC067854}" type="presOf" srcId="{229D9E35-35D9-46BC-AA81-E144C8B58B64}" destId="{49A673E2-B109-4D01-8E4E-F109D93EE4E5}" srcOrd="0" destOrd="0" presId="urn:microsoft.com/office/officeart/2005/8/layout/list1"/>
    <dgm:cxn modelId="{AC498689-4C38-493B-94BC-A3F12BAAF539}" type="presOf" srcId="{C0F89FF4-66C7-4040-AD0E-B3E08DACB177}" destId="{22A801D8-F62A-4B6B-AD49-D63977196804}" srcOrd="0" destOrd="0" presId="urn:microsoft.com/office/officeart/2005/8/layout/list1"/>
    <dgm:cxn modelId="{17542EA2-C041-4D63-8B5B-7A30D4EF3EDF}" type="presOf" srcId="{F4D1304F-1B87-4A74-8BC5-8120D3D4CD57}" destId="{CC4A4FFB-141C-4514-A4B1-48E477E44B55}" srcOrd="1" destOrd="0" presId="urn:microsoft.com/office/officeart/2005/8/layout/list1"/>
    <dgm:cxn modelId="{D7B1E3AE-E86B-4EBA-A67F-C364616E9D16}" type="presOf" srcId="{F28EC42A-0861-4F4A-91A5-C95A41931EA9}" destId="{CC6D9346-1E75-410A-A46D-60F35BA4931B}" srcOrd="1" destOrd="0" presId="urn:microsoft.com/office/officeart/2005/8/layout/list1"/>
    <dgm:cxn modelId="{E8CA52C2-0664-425E-85B9-84250C73EDBB}" srcId="{F28EC42A-0861-4F4A-91A5-C95A41931EA9}" destId="{C0F89FF4-66C7-4040-AD0E-B3E08DACB177}" srcOrd="0" destOrd="0" parTransId="{59325270-F401-4E84-98D3-2E6E0DADBC1D}" sibTransId="{3CA24072-8F12-42F2-B3C4-7FBC73695904}"/>
    <dgm:cxn modelId="{FDD326CA-FC5F-48D6-BC91-05576B9C699E}" type="presOf" srcId="{F28EC42A-0861-4F4A-91A5-C95A41931EA9}" destId="{21436E0D-6C6A-467A-8C58-9222969867C3}" srcOrd="0" destOrd="0" presId="urn:microsoft.com/office/officeart/2005/8/layout/list1"/>
    <dgm:cxn modelId="{FCC0A7EA-D79C-4064-A353-FB330DF43472}" srcId="{41EC52FD-E790-4362-B6F3-8D86F4BB598E}" destId="{F28EC42A-0861-4F4A-91A5-C95A41931EA9}" srcOrd="0" destOrd="0" parTransId="{B986ADD6-A995-4A5B-9D73-E770533119EB}" sibTransId="{D01F8DCB-DDBD-4343-AD96-873D362EE401}"/>
    <dgm:cxn modelId="{E661E11C-A30E-4F47-B9CF-C97C41844C72}" type="presParOf" srcId="{CB2D5CA6-4723-430C-BB23-B6872B3E4B62}" destId="{22DB4F84-6BDB-4EB0-BC09-08E844A62587}" srcOrd="0" destOrd="0" presId="urn:microsoft.com/office/officeart/2005/8/layout/list1"/>
    <dgm:cxn modelId="{0FAD3AB0-CCF2-42E0-8931-17CD7FC89E46}" type="presParOf" srcId="{22DB4F84-6BDB-4EB0-BC09-08E844A62587}" destId="{21436E0D-6C6A-467A-8C58-9222969867C3}" srcOrd="0" destOrd="0" presId="urn:microsoft.com/office/officeart/2005/8/layout/list1"/>
    <dgm:cxn modelId="{9E97CCFD-6F55-45E5-BED6-18C98F88BC3F}" type="presParOf" srcId="{22DB4F84-6BDB-4EB0-BC09-08E844A62587}" destId="{CC6D9346-1E75-410A-A46D-60F35BA4931B}" srcOrd="1" destOrd="0" presId="urn:microsoft.com/office/officeart/2005/8/layout/list1"/>
    <dgm:cxn modelId="{2DD320CA-A6F5-46D4-98B2-1D0E36DD9FE8}" type="presParOf" srcId="{CB2D5CA6-4723-430C-BB23-B6872B3E4B62}" destId="{D2FB0DD5-F20A-419A-B853-2359C5CF81CC}" srcOrd="1" destOrd="0" presId="urn:microsoft.com/office/officeart/2005/8/layout/list1"/>
    <dgm:cxn modelId="{782D8F01-4F08-4E48-B341-DA0EE01F10B4}" type="presParOf" srcId="{CB2D5CA6-4723-430C-BB23-B6872B3E4B62}" destId="{22A801D8-F62A-4B6B-AD49-D63977196804}" srcOrd="2" destOrd="0" presId="urn:microsoft.com/office/officeart/2005/8/layout/list1"/>
    <dgm:cxn modelId="{C5935AC6-4B55-48AC-B85E-BC25CFA222AB}" type="presParOf" srcId="{CB2D5CA6-4723-430C-BB23-B6872B3E4B62}" destId="{73E696D4-B34D-4EF8-85B5-C216712F79F5}" srcOrd="3" destOrd="0" presId="urn:microsoft.com/office/officeart/2005/8/layout/list1"/>
    <dgm:cxn modelId="{9EE107B3-18B3-495D-BC80-624211A0A122}" type="presParOf" srcId="{CB2D5CA6-4723-430C-BB23-B6872B3E4B62}" destId="{BB3C6487-100B-4415-B402-2BA624109BCA}" srcOrd="4" destOrd="0" presId="urn:microsoft.com/office/officeart/2005/8/layout/list1"/>
    <dgm:cxn modelId="{066BB887-B176-40A8-B9D8-2DA6C35AB995}" type="presParOf" srcId="{BB3C6487-100B-4415-B402-2BA624109BCA}" destId="{E1771047-292B-4FC7-9B6D-0790615D6587}" srcOrd="0" destOrd="0" presId="urn:microsoft.com/office/officeart/2005/8/layout/list1"/>
    <dgm:cxn modelId="{D294465F-8B15-4039-8054-CC1A3BAA4C5C}" type="presParOf" srcId="{BB3C6487-100B-4415-B402-2BA624109BCA}" destId="{CC4A4FFB-141C-4514-A4B1-48E477E44B55}" srcOrd="1" destOrd="0" presId="urn:microsoft.com/office/officeart/2005/8/layout/list1"/>
    <dgm:cxn modelId="{3AD1FD41-CF98-4361-905A-FDF794BCE053}" type="presParOf" srcId="{CB2D5CA6-4723-430C-BB23-B6872B3E4B62}" destId="{8B14838E-A265-4B4F-BDA1-067166FAB4B8}" srcOrd="5" destOrd="0" presId="urn:microsoft.com/office/officeart/2005/8/layout/list1"/>
    <dgm:cxn modelId="{C2AEB596-344F-454B-AAE2-13276A15FF6C}" type="presParOf" srcId="{CB2D5CA6-4723-430C-BB23-B6872B3E4B62}" destId="{49A673E2-B109-4D01-8E4E-F109D93EE4E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EB29F-2E1B-4F86-9A9D-DEAA54AC3D69}">
      <dsp:nvSpPr>
        <dsp:cNvPr id="0" name=""/>
        <dsp:cNvSpPr/>
      </dsp:nvSpPr>
      <dsp:spPr>
        <a:xfrm>
          <a:off x="0" y="856225"/>
          <a:ext cx="10927829" cy="33216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1187196" rIns="848121" bIns="405384" numCol="1" spcCol="1270" anchor="t" anchorCtr="0">
          <a:noAutofit/>
        </a:bodyPr>
        <a:lstStyle/>
        <a:p>
          <a:pPr marL="285750" lvl="1" indent="-285750" algn="l" defTabSz="2533650">
            <a:lnSpc>
              <a:spcPct val="90000"/>
            </a:lnSpc>
            <a:spcBef>
              <a:spcPct val="0"/>
            </a:spcBef>
            <a:spcAft>
              <a:spcPct val="15000"/>
            </a:spcAft>
            <a:buChar char="•"/>
          </a:pPr>
          <a:r>
            <a:rPr lang="en-US" sz="5700" kern="1200"/>
            <a:t>Low coupling</a:t>
          </a:r>
        </a:p>
        <a:p>
          <a:pPr marL="285750" lvl="1" indent="-285750" algn="l" defTabSz="2533650">
            <a:lnSpc>
              <a:spcPct val="90000"/>
            </a:lnSpc>
            <a:spcBef>
              <a:spcPct val="0"/>
            </a:spcBef>
            <a:spcAft>
              <a:spcPct val="15000"/>
            </a:spcAft>
            <a:buChar char="•"/>
          </a:pPr>
          <a:r>
            <a:rPr lang="en-US" sz="5700" kern="1200"/>
            <a:t>High cohesion</a:t>
          </a:r>
        </a:p>
      </dsp:txBody>
      <dsp:txXfrm>
        <a:off x="0" y="856225"/>
        <a:ext cx="10927829" cy="3321675"/>
      </dsp:txXfrm>
    </dsp:sp>
    <dsp:sp modelId="{5D6D30F2-1DD3-4EA0-8BAC-A85478A8AC9A}">
      <dsp:nvSpPr>
        <dsp:cNvPr id="0" name=""/>
        <dsp:cNvSpPr/>
      </dsp:nvSpPr>
      <dsp:spPr>
        <a:xfrm>
          <a:off x="546391" y="14904"/>
          <a:ext cx="7649480" cy="1682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2533650">
            <a:lnSpc>
              <a:spcPct val="90000"/>
            </a:lnSpc>
            <a:spcBef>
              <a:spcPct val="0"/>
            </a:spcBef>
            <a:spcAft>
              <a:spcPct val="35000"/>
            </a:spcAft>
            <a:buNone/>
          </a:pPr>
          <a:r>
            <a:rPr lang="en-US" sz="5700" kern="1200"/>
            <a:t>Consequences:</a:t>
          </a:r>
        </a:p>
      </dsp:txBody>
      <dsp:txXfrm>
        <a:off x="628531" y="97044"/>
        <a:ext cx="7485200" cy="1518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801D8-F62A-4B6B-AD49-D63977196804}">
      <dsp:nvSpPr>
        <dsp:cNvPr id="0" name=""/>
        <dsp:cNvSpPr/>
      </dsp:nvSpPr>
      <dsp:spPr>
        <a:xfrm>
          <a:off x="0" y="434214"/>
          <a:ext cx="10927829" cy="17718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520700" rIns="84812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Assign the responsibility to an intermediate object to mediate between other components or services so that they are not directly coupled.</a:t>
          </a:r>
        </a:p>
      </dsp:txBody>
      <dsp:txXfrm>
        <a:off x="0" y="434214"/>
        <a:ext cx="10927829" cy="1771875"/>
      </dsp:txXfrm>
    </dsp:sp>
    <dsp:sp modelId="{CC6D9346-1E75-410A-A46D-60F35BA4931B}">
      <dsp:nvSpPr>
        <dsp:cNvPr id="0" name=""/>
        <dsp:cNvSpPr/>
      </dsp:nvSpPr>
      <dsp:spPr>
        <a:xfrm>
          <a:off x="546391" y="65214"/>
          <a:ext cx="7649480" cy="738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111250">
            <a:lnSpc>
              <a:spcPct val="90000"/>
            </a:lnSpc>
            <a:spcBef>
              <a:spcPct val="0"/>
            </a:spcBef>
            <a:spcAft>
              <a:spcPct val="35000"/>
            </a:spcAft>
            <a:buNone/>
          </a:pPr>
          <a:r>
            <a:rPr lang="en-US" sz="2500" kern="1200"/>
            <a:t>Intent:</a:t>
          </a:r>
        </a:p>
      </dsp:txBody>
      <dsp:txXfrm>
        <a:off x="582417" y="101240"/>
        <a:ext cx="7577428" cy="665948"/>
      </dsp:txXfrm>
    </dsp:sp>
    <dsp:sp modelId="{49A673E2-B109-4D01-8E4E-F109D93EE4E5}">
      <dsp:nvSpPr>
        <dsp:cNvPr id="0" name=""/>
        <dsp:cNvSpPr/>
      </dsp:nvSpPr>
      <dsp:spPr>
        <a:xfrm>
          <a:off x="0" y="2710089"/>
          <a:ext cx="10927829" cy="1417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520700" rIns="84812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How to de-couple object so that low coupling is supported and reuse potential remains high.</a:t>
          </a:r>
        </a:p>
      </dsp:txBody>
      <dsp:txXfrm>
        <a:off x="0" y="2710089"/>
        <a:ext cx="10927829" cy="1417500"/>
      </dsp:txXfrm>
    </dsp:sp>
    <dsp:sp modelId="{CC4A4FFB-141C-4514-A4B1-48E477E44B55}">
      <dsp:nvSpPr>
        <dsp:cNvPr id="0" name=""/>
        <dsp:cNvSpPr/>
      </dsp:nvSpPr>
      <dsp:spPr>
        <a:xfrm>
          <a:off x="546391" y="2341089"/>
          <a:ext cx="7649480" cy="738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1111250">
            <a:lnSpc>
              <a:spcPct val="90000"/>
            </a:lnSpc>
            <a:spcBef>
              <a:spcPct val="0"/>
            </a:spcBef>
            <a:spcAft>
              <a:spcPct val="35000"/>
            </a:spcAft>
            <a:buNone/>
          </a:pPr>
          <a:r>
            <a:rPr lang="en-US" sz="2500" kern="1200"/>
            <a:t>Problem:</a:t>
          </a:r>
        </a:p>
      </dsp:txBody>
      <dsp:txXfrm>
        <a:off x="582417" y="2377115"/>
        <a:ext cx="7577428"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48847-F91B-4B1D-AD73-BB1B8880DDE5}"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B0D67-D7BD-4ABE-8D65-14A981A516CF}" type="slidenum">
              <a:rPr lang="en-US" smtClean="0"/>
              <a:t>‹#›</a:t>
            </a:fld>
            <a:endParaRPr lang="en-US"/>
          </a:p>
        </p:txBody>
      </p:sp>
    </p:spTree>
    <p:extLst>
      <p:ext uri="{BB962C8B-B14F-4D97-AF65-F5344CB8AC3E}">
        <p14:creationId xmlns:p14="http://schemas.microsoft.com/office/powerpoint/2010/main" val="1235460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701683E5-6B68-FC32-D6CA-C5B47A40B14A}"/>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E960F88E-A314-4A84-0AB8-7B40D556C9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What object should have the responsibility, when you do not want to violate high cohesion and low coupling or other goals but solutions offered by other patterns are not appropriate?</a:t>
            </a:r>
          </a:p>
        </p:txBody>
      </p:sp>
      <p:sp>
        <p:nvSpPr>
          <p:cNvPr id="93188" name="Slide Number Placeholder 3">
            <a:extLst>
              <a:ext uri="{FF2B5EF4-FFF2-40B4-BE49-F238E27FC236}">
                <a16:creationId xmlns:a16="http://schemas.microsoft.com/office/drawing/2014/main" id="{B009CE48-ABB6-E8C7-C234-618F4D0562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F32A7A97-445D-4ABF-9A0E-3E450CF61980}" type="slidenum">
              <a:rPr lang="en-US" altLang="en-US" sz="1000">
                <a:solidFill>
                  <a:schemeClr val="tx1"/>
                </a:solidFill>
                <a:latin typeface="Times New Roman" panose="02020603050405020304" pitchFamily="18" charset="0"/>
              </a:rPr>
              <a:pPr/>
              <a:t>5</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95346D32-C67C-0214-F548-052EEFFDB40C}"/>
              </a:ext>
            </a:extLst>
          </p:cNvPr>
          <p:cNvSpPr>
            <a:spLocks noGrp="1" noRot="1" noChangeAspect="1" noTextEdit="1"/>
          </p:cNvSpPr>
          <p:nvPr>
            <p:ph type="sldImg"/>
          </p:nvPr>
        </p:nvSpPr>
        <p:spPr>
          <a:ln/>
        </p:spPr>
      </p:sp>
      <p:sp>
        <p:nvSpPr>
          <p:cNvPr id="94211" name="Notes Placeholder 2">
            <a:extLst>
              <a:ext uri="{FF2B5EF4-FFF2-40B4-BE49-F238E27FC236}">
                <a16:creationId xmlns:a16="http://schemas.microsoft.com/office/drawing/2014/main" id="{3044D771-7BAB-8B93-B3A9-F32D3408FB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Coupling – dependencies</a:t>
            </a:r>
          </a:p>
          <a:p>
            <a:endParaRPr lang="en-US" altLang="en-US"/>
          </a:p>
        </p:txBody>
      </p:sp>
      <p:sp>
        <p:nvSpPr>
          <p:cNvPr id="94212" name="Slide Number Placeholder 3">
            <a:extLst>
              <a:ext uri="{FF2B5EF4-FFF2-40B4-BE49-F238E27FC236}">
                <a16:creationId xmlns:a16="http://schemas.microsoft.com/office/drawing/2014/main" id="{E1F1AC4E-DE89-D74E-69EE-B0A02F367F2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58E5F2D2-59E9-490E-884B-3D0124C8517C}" type="slidenum">
              <a:rPr lang="en-US" altLang="en-US" sz="1000">
                <a:solidFill>
                  <a:schemeClr val="tx1"/>
                </a:solidFill>
                <a:latin typeface="Times New Roman" panose="02020603050405020304" pitchFamily="18" charset="0"/>
              </a:rPr>
              <a:pPr/>
              <a:t>9</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7144B291-19F8-E87E-5849-C86638FD7902}"/>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CC6DE1D3-65A8-8502-8979-8BDB12D8A0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Initially  Low-level API – dial, receive, send</a:t>
            </a:r>
          </a:p>
          <a:p>
            <a:endParaRPr lang="en-US" altLang="en-US"/>
          </a:p>
          <a:p>
            <a:r>
              <a:rPr lang="en-US" altLang="en-US"/>
              <a:t>Creditauthorization service responsible for talking to modem – not good</a:t>
            </a:r>
          </a:p>
          <a:p>
            <a:endParaRPr lang="en-US" altLang="en-US"/>
          </a:p>
          <a:p>
            <a:r>
              <a:rPr lang="en-US" altLang="en-US"/>
              <a:t>Instead – add a modem class that presents the interface to the domain class</a:t>
            </a:r>
          </a:p>
          <a:p>
            <a:endParaRPr lang="en-US" altLang="en-US"/>
          </a:p>
          <a:p>
            <a:endParaRPr lang="en-US" altLang="en-US"/>
          </a:p>
          <a:p>
            <a:endParaRPr lang="en-US" altLang="en-US"/>
          </a:p>
          <a:p>
            <a:endParaRPr lang="en-US" altLang="en-US"/>
          </a:p>
        </p:txBody>
      </p:sp>
      <p:sp>
        <p:nvSpPr>
          <p:cNvPr id="95236" name="Slide Number Placeholder 3">
            <a:extLst>
              <a:ext uri="{FF2B5EF4-FFF2-40B4-BE49-F238E27FC236}">
                <a16:creationId xmlns:a16="http://schemas.microsoft.com/office/drawing/2014/main" id="{41BD138F-8FC0-0C80-0C61-E25127BA1F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8591E548-DC23-4830-87EF-A57A85465F99}" type="slidenum">
              <a:rPr lang="en-US" altLang="en-US" sz="1000">
                <a:solidFill>
                  <a:schemeClr val="tx1"/>
                </a:solidFill>
                <a:latin typeface="Times New Roman" panose="02020603050405020304" pitchFamily="18" charset="0"/>
              </a:rPr>
              <a:pPr/>
              <a:t>10</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7FAF6EC6-FD9B-67DA-397D-2CBFD64203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2B211375-FFA4-4213-A7DE-65FD1FA56AD6}" type="slidenum">
              <a:rPr lang="en-GB" altLang="en-US" sz="1000">
                <a:solidFill>
                  <a:schemeClr val="tx1"/>
                </a:solidFill>
                <a:latin typeface="Times New Roman" panose="02020603050405020304" pitchFamily="18" charset="0"/>
              </a:rPr>
              <a:pPr/>
              <a:t>11</a:t>
            </a:fld>
            <a:endParaRPr lang="en-GB" altLang="en-US" sz="1000">
              <a:solidFill>
                <a:schemeClr val="tx1"/>
              </a:solidFill>
              <a:latin typeface="Times New Roman" panose="02020603050405020304" pitchFamily="18" charset="0"/>
            </a:endParaRPr>
          </a:p>
        </p:txBody>
      </p:sp>
      <p:sp>
        <p:nvSpPr>
          <p:cNvPr id="96259" name="Rectangle 2">
            <a:extLst>
              <a:ext uri="{FF2B5EF4-FFF2-40B4-BE49-F238E27FC236}">
                <a16:creationId xmlns:a16="http://schemas.microsoft.com/office/drawing/2014/main" id="{15B51E7B-6E17-DAB2-6C62-9822B3CE88AB}"/>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CDDAEF74-0512-C847-7A8B-BD67A3EFFA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t>Assume that :</a:t>
            </a:r>
          </a:p>
          <a:p>
            <a:pPr>
              <a:buFontTx/>
              <a:buChar char="-"/>
            </a:pPr>
            <a:r>
              <a:rPr lang="en-GB" altLang="en-US"/>
              <a:t>A point-of-sale terminal application needs to manipulate a modem in order to transmit credit payment request</a:t>
            </a:r>
          </a:p>
          <a:p>
            <a:pPr>
              <a:buFontTx/>
              <a:buChar char="-"/>
            </a:pPr>
            <a:r>
              <a:rPr lang="en-GB" altLang="en-US"/>
              <a:t>The operating system provides a low-level function call API for doing so.</a:t>
            </a:r>
          </a:p>
          <a:p>
            <a:pPr>
              <a:buFontTx/>
              <a:buChar char="-"/>
            </a:pPr>
            <a:r>
              <a:rPr lang="en-GB" altLang="en-US"/>
              <a:t>A class called CreditAuthorizationService is responsible for talking to the modem</a:t>
            </a:r>
          </a:p>
          <a:p>
            <a:r>
              <a:rPr lang="en-GB" altLang="en-US"/>
              <a:t>If CreditAuthorizationService invokes the low –level API function calls directly, it is highly coupled to the API of the particular operating system. If the class needs to be ported to another operating system, then it will requiure modification.</a:t>
            </a:r>
          </a:p>
          <a:p>
            <a:r>
              <a:rPr lang="en-GB" altLang="en-US"/>
              <a:t>Add an intermediate Modem class between the CreditAuthorizationService and the modem API. It is responsible for translating abstract modem requests to the API and creating an Indirection between the CreditAuthorizationService and the modem.</a:t>
            </a:r>
          </a:p>
          <a:p>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8912C745-18F0-C989-6F17-FC6F763A6452}"/>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757DE828-685D-03C2-8442-A3398248F5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Avoid creating design that traverse long object structure paths and send messages to distant, indirect objects</a:t>
            </a:r>
          </a:p>
          <a:p>
            <a:endParaRPr lang="en-US" altLang="en-US"/>
          </a:p>
          <a:p>
            <a:endParaRPr lang="en-US" altLang="en-US"/>
          </a:p>
          <a:p>
            <a:endParaRPr lang="en-US" altLang="en-US"/>
          </a:p>
        </p:txBody>
      </p:sp>
      <p:sp>
        <p:nvSpPr>
          <p:cNvPr id="97284" name="Slide Number Placeholder 3">
            <a:extLst>
              <a:ext uri="{FF2B5EF4-FFF2-40B4-BE49-F238E27FC236}">
                <a16:creationId xmlns:a16="http://schemas.microsoft.com/office/drawing/2014/main" id="{A741B21B-2449-908F-E472-CBCBC639C70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0FF352FD-7115-48B1-BCA1-1B768FA8F4D6}" type="slidenum">
              <a:rPr lang="en-US" altLang="en-US" sz="1000">
                <a:solidFill>
                  <a:schemeClr val="tx1"/>
                </a:solidFill>
                <a:latin typeface="Times New Roman" panose="02020603050405020304" pitchFamily="18" charset="0"/>
              </a:rPr>
              <a:pPr/>
              <a:t>13</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446071B4-788D-C2DC-A2D8-46CCA15801CE}"/>
              </a:ext>
            </a:extLst>
          </p:cNvPr>
          <p:cNvSpPr>
            <a:spLocks noGrp="1" noRot="1" noChangeAspect="1" noTextEdit="1"/>
          </p:cNvSpPr>
          <p:nvPr>
            <p:ph type="sldImg"/>
          </p:nvPr>
        </p:nvSpPr>
        <p:spPr>
          <a:ln/>
        </p:spPr>
      </p:sp>
      <p:sp>
        <p:nvSpPr>
          <p:cNvPr id="98307" name="Notes Placeholder 2">
            <a:extLst>
              <a:ext uri="{FF2B5EF4-FFF2-40B4-BE49-F238E27FC236}">
                <a16:creationId xmlns:a16="http://schemas.microsoft.com/office/drawing/2014/main" id="{1A189B50-57C9-7B68-E53B-6D822FD337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t>Problem:</a:t>
            </a:r>
          </a:p>
          <a:p>
            <a:pPr>
              <a:lnSpc>
                <a:spcPct val="90000"/>
              </a:lnSpc>
            </a:pPr>
            <a:r>
              <a:rPr lang="en-US" altLang="en-US"/>
              <a:t>	To avoid knowing about the structure of indirect objects?</a:t>
            </a:r>
          </a:p>
          <a:p>
            <a:pPr>
              <a:lnSpc>
                <a:spcPct val="90000"/>
              </a:lnSpc>
            </a:pPr>
            <a:r>
              <a:rPr lang="en-US" altLang="en-US"/>
              <a:t>Solution:</a:t>
            </a:r>
            <a:r>
              <a:rPr lang="en-GB" altLang="en-US"/>
              <a:t>	</a:t>
            </a:r>
            <a:endParaRPr lang="en-US" altLang="en-US"/>
          </a:p>
          <a:p>
            <a:pPr>
              <a:lnSpc>
                <a:spcPct val="90000"/>
              </a:lnSpc>
            </a:pPr>
            <a:r>
              <a:rPr lang="en-US" altLang="en-US"/>
              <a:t>	</a:t>
            </a:r>
            <a:r>
              <a:rPr lang="en-GB" altLang="en-US"/>
              <a:t>If two classes have no other reason to be directly aware of each other or otherwise coupled, then the two classes should not directly interact</a:t>
            </a:r>
            <a:endParaRPr lang="en-US" altLang="en-US"/>
          </a:p>
        </p:txBody>
      </p:sp>
      <p:sp>
        <p:nvSpPr>
          <p:cNvPr id="98308" name="Slide Number Placeholder 3">
            <a:extLst>
              <a:ext uri="{FF2B5EF4-FFF2-40B4-BE49-F238E27FC236}">
                <a16:creationId xmlns:a16="http://schemas.microsoft.com/office/drawing/2014/main" id="{37DF706B-39AC-64A2-9653-96DFA6EA1C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6E205B53-88D1-4285-96FE-88D7BFCA0313}" type="slidenum">
              <a:rPr lang="en-US" altLang="en-US" sz="1000">
                <a:solidFill>
                  <a:schemeClr val="tx1"/>
                </a:solidFill>
                <a:latin typeface="Times New Roman" panose="02020603050405020304" pitchFamily="18" charset="0"/>
              </a:rPr>
              <a:pPr/>
              <a:t>14</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B8DC77FE-5AB2-6DFF-4C0A-49D794B6605D}"/>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3CFF4D97-6133-A16E-6A66-07B662DE37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t>In a point-of-sale application, assume that a Post instance has an attribute referring to a sale, which has an attribute referring to a payment.</a:t>
            </a:r>
          </a:p>
          <a:p>
            <a:r>
              <a:rPr lang="en-GB" altLang="en-US"/>
              <a:t>Also,</a:t>
            </a:r>
          </a:p>
          <a:p>
            <a:pPr>
              <a:buFontTx/>
              <a:buChar char="•"/>
            </a:pPr>
            <a:r>
              <a:rPr lang="en-GB" altLang="en-US"/>
              <a:t>Post instances support the paymentAmount operation, which returns the current amount tendered for the payment.</a:t>
            </a:r>
          </a:p>
          <a:p>
            <a:pPr>
              <a:buFontTx/>
              <a:buChar char="•"/>
            </a:pPr>
            <a:r>
              <a:rPr lang="en-GB" altLang="en-US"/>
              <a:t>Sale instances support the payment operation, which returns the Payment instance associated with the sale.</a:t>
            </a:r>
          </a:p>
          <a:p>
            <a:endParaRPr lang="en-US" altLang="en-US"/>
          </a:p>
        </p:txBody>
      </p:sp>
      <p:sp>
        <p:nvSpPr>
          <p:cNvPr id="99332" name="Slide Number Placeholder 3">
            <a:extLst>
              <a:ext uri="{FF2B5EF4-FFF2-40B4-BE49-F238E27FC236}">
                <a16:creationId xmlns:a16="http://schemas.microsoft.com/office/drawing/2014/main" id="{543EFC9D-ED09-6A79-82CE-27FB6F26BB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27DC349E-BB46-433B-AB6C-4BFC49F91A1F}" type="slidenum">
              <a:rPr lang="en-US" altLang="en-US" sz="1000">
                <a:solidFill>
                  <a:schemeClr val="tx1"/>
                </a:solidFill>
                <a:latin typeface="Times New Roman" panose="02020603050405020304" pitchFamily="18" charset="0"/>
              </a:rPr>
              <a:pPr/>
              <a:t>15</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31ADA4DF-D27B-E31C-56B5-E33835E46FE4}"/>
              </a:ext>
            </a:extLst>
          </p:cNvPr>
          <p:cNvSpPr>
            <a:spLocks noGrp="1" noRot="1" noChangeAspect="1" noTextEdit="1"/>
          </p:cNvSpPr>
          <p:nvPr>
            <p:ph type="sldImg"/>
          </p:nvPr>
        </p:nvSpPr>
        <p:spPr>
          <a:ln/>
        </p:spPr>
      </p:sp>
      <p:sp>
        <p:nvSpPr>
          <p:cNvPr id="100355" name="Notes Placeholder 2">
            <a:extLst>
              <a:ext uri="{FF2B5EF4-FFF2-40B4-BE49-F238E27FC236}">
                <a16:creationId xmlns:a16="http://schemas.microsoft.com/office/drawing/2014/main" id="{313232EA-E7A3-9E83-B973-33C4A90F87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t>The solution is a violation of this law because the POST instances is sending a message to an indirect object --- the Payment is not one of the five candidates ‘familiars’.</a:t>
            </a:r>
          </a:p>
          <a:p>
            <a:endParaRPr lang="en-US" altLang="en-US"/>
          </a:p>
        </p:txBody>
      </p:sp>
      <p:sp>
        <p:nvSpPr>
          <p:cNvPr id="100356" name="Slide Number Placeholder 3">
            <a:extLst>
              <a:ext uri="{FF2B5EF4-FFF2-40B4-BE49-F238E27FC236}">
                <a16:creationId xmlns:a16="http://schemas.microsoft.com/office/drawing/2014/main" id="{8CC3E395-018C-5422-F7D1-4FD64F1774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761DCECE-5DB3-453A-B575-9F6509978705}" type="slidenum">
              <a:rPr lang="en-US" altLang="en-US" sz="1000">
                <a:solidFill>
                  <a:schemeClr val="tx1"/>
                </a:solidFill>
                <a:latin typeface="Times New Roman" panose="02020603050405020304" pitchFamily="18" charset="0"/>
              </a:rPr>
              <a:pPr/>
              <a:t>16</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2F970EDA-F762-9629-AE26-E2AA4AB6415D}"/>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94DBB808-82F9-C495-5025-57D083D456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t>The solution as the pattern suggests, is to add the responsibilityto the direct object – the sale in this case – to return the payment amount to the POST. This is known as promoting the interface, which is the general solution to support this principle. Therefore , a paymentAmount operation is added to sale so that the POST does not have to talk to a stranger.</a:t>
            </a:r>
          </a:p>
          <a:p>
            <a:endParaRPr lang="en-US" altLang="en-US"/>
          </a:p>
        </p:txBody>
      </p:sp>
      <p:sp>
        <p:nvSpPr>
          <p:cNvPr id="101380" name="Slide Number Placeholder 3">
            <a:extLst>
              <a:ext uri="{FF2B5EF4-FFF2-40B4-BE49-F238E27FC236}">
                <a16:creationId xmlns:a16="http://schemas.microsoft.com/office/drawing/2014/main" id="{17685AAD-4355-DBF1-5444-96296614E5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097E1EA3-9FCD-4B5F-A8C1-5D88AB5135E9}" type="slidenum">
              <a:rPr lang="en-US" altLang="en-US" sz="1000">
                <a:solidFill>
                  <a:schemeClr val="tx1"/>
                </a:solidFill>
                <a:latin typeface="Times New Roman" panose="02020603050405020304" pitchFamily="18" charset="0"/>
              </a:rPr>
              <a:pPr/>
              <a:t>17</a:t>
            </a:fld>
            <a:endParaRPr lang="en-US" altLang="en-US" sz="1000">
              <a:solidFill>
                <a:schemeClr val="tx1"/>
              </a:solidFill>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C918-20C2-4BAB-2D2C-B38AE8C15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BEC92-6DCA-9FD0-EEEC-EC003BAAE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CE859-F241-0ACD-8897-7F12712DA650}"/>
              </a:ext>
            </a:extLst>
          </p:cNvPr>
          <p:cNvSpPr>
            <a:spLocks noGrp="1"/>
          </p:cNvSpPr>
          <p:nvPr>
            <p:ph type="dt" sz="half" idx="10"/>
          </p:nvPr>
        </p:nvSpPr>
        <p:spPr/>
        <p:txBody>
          <a:bodyPr/>
          <a:lstStyle/>
          <a:p>
            <a:fld id="{BA20FC74-79A4-43E6-BBAD-E788C1A3E90F}" type="datetimeFigureOut">
              <a:rPr lang="en-US" smtClean="0"/>
              <a:t>2/17/2025</a:t>
            </a:fld>
            <a:endParaRPr lang="en-US"/>
          </a:p>
        </p:txBody>
      </p:sp>
      <p:sp>
        <p:nvSpPr>
          <p:cNvPr id="5" name="Footer Placeholder 4">
            <a:extLst>
              <a:ext uri="{FF2B5EF4-FFF2-40B4-BE49-F238E27FC236}">
                <a16:creationId xmlns:a16="http://schemas.microsoft.com/office/drawing/2014/main" id="{C79E2907-09B0-78FC-8E76-F74A8E0CD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7F20-8B1F-2B59-A47F-D2A290CCB583}"/>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687819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D78B-9936-1F51-5CB7-1F108EEE67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BAD41-306C-C39A-7D73-62ABBFF0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D22CF-C457-89F9-52AF-973D3183CC5C}"/>
              </a:ext>
            </a:extLst>
          </p:cNvPr>
          <p:cNvSpPr>
            <a:spLocks noGrp="1"/>
          </p:cNvSpPr>
          <p:nvPr>
            <p:ph type="dt" sz="half" idx="10"/>
          </p:nvPr>
        </p:nvSpPr>
        <p:spPr/>
        <p:txBody>
          <a:bodyPr/>
          <a:lstStyle/>
          <a:p>
            <a:fld id="{BA20FC74-79A4-43E6-BBAD-E788C1A3E90F}" type="datetimeFigureOut">
              <a:rPr lang="en-US" smtClean="0"/>
              <a:t>2/17/2025</a:t>
            </a:fld>
            <a:endParaRPr lang="en-US"/>
          </a:p>
        </p:txBody>
      </p:sp>
      <p:sp>
        <p:nvSpPr>
          <p:cNvPr id="5" name="Footer Placeholder 4">
            <a:extLst>
              <a:ext uri="{FF2B5EF4-FFF2-40B4-BE49-F238E27FC236}">
                <a16:creationId xmlns:a16="http://schemas.microsoft.com/office/drawing/2014/main" id="{B6C1B72F-0EE0-461F-7306-9D3B900E1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33E54-F7D9-99BD-6AF1-600F160E3B40}"/>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53644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AF3BD-73E4-3394-B2D5-E3A7F4831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40C9F7-A547-28A7-7323-ACA409582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7E184-987F-4FE3-BE43-C6C2EE5A5314}"/>
              </a:ext>
            </a:extLst>
          </p:cNvPr>
          <p:cNvSpPr>
            <a:spLocks noGrp="1"/>
          </p:cNvSpPr>
          <p:nvPr>
            <p:ph type="dt" sz="half" idx="10"/>
          </p:nvPr>
        </p:nvSpPr>
        <p:spPr/>
        <p:txBody>
          <a:bodyPr/>
          <a:lstStyle/>
          <a:p>
            <a:fld id="{BA20FC74-79A4-43E6-BBAD-E788C1A3E90F}" type="datetimeFigureOut">
              <a:rPr lang="en-US" smtClean="0"/>
              <a:t>2/17/2025</a:t>
            </a:fld>
            <a:endParaRPr lang="en-US"/>
          </a:p>
        </p:txBody>
      </p:sp>
      <p:sp>
        <p:nvSpPr>
          <p:cNvPr id="5" name="Footer Placeholder 4">
            <a:extLst>
              <a:ext uri="{FF2B5EF4-FFF2-40B4-BE49-F238E27FC236}">
                <a16:creationId xmlns:a16="http://schemas.microsoft.com/office/drawing/2014/main" id="{925E8E29-E126-0F76-B95D-8D0B5853F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2B896-055F-C156-CF27-EED60EB91A32}"/>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9055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7F33F08-D016-6ED5-B138-B93CDD4D75FC}"/>
              </a:ext>
            </a:extLst>
          </p:cNvPr>
          <p:cNvSpPr>
            <a:spLocks noChangeArrowheads="1"/>
          </p:cNvSpPr>
          <p:nvPr/>
        </p:nvSpPr>
        <p:spPr bwMode="auto">
          <a:xfrm>
            <a:off x="469901" y="0"/>
            <a:ext cx="11722100" cy="533400"/>
          </a:xfrm>
          <a:prstGeom prst="rect">
            <a:avLst/>
          </a:prstGeom>
          <a:solidFill>
            <a:srgbClr val="336699"/>
          </a:solidFill>
          <a:ln w="9525">
            <a:noFill/>
            <a:miter lim="800000"/>
            <a:headEnd/>
            <a:tailEnd/>
          </a:ln>
          <a:effectLst/>
        </p:spPr>
        <p:txBody>
          <a:bodyPr wrap="none" anchor="ctr"/>
          <a:lstStyle/>
          <a:p>
            <a:pPr>
              <a:defRPr/>
            </a:pPr>
            <a:endParaRPr lang="en-US" sz="1800"/>
          </a:p>
        </p:txBody>
      </p:sp>
      <p:sp>
        <p:nvSpPr>
          <p:cNvPr id="3" name="Text Box 5">
            <a:extLst>
              <a:ext uri="{FF2B5EF4-FFF2-40B4-BE49-F238E27FC236}">
                <a16:creationId xmlns:a16="http://schemas.microsoft.com/office/drawing/2014/main" id="{95271A30-4721-8D61-C73E-A7C7F17BC2AE}"/>
              </a:ext>
            </a:extLst>
          </p:cNvPr>
          <p:cNvSpPr txBox="1">
            <a:spLocks noChangeArrowheads="1"/>
          </p:cNvSpPr>
          <p:nvPr/>
        </p:nvSpPr>
        <p:spPr bwMode="auto">
          <a:xfrm>
            <a:off x="491067" y="104775"/>
            <a:ext cx="11700933" cy="600164"/>
          </a:xfrm>
          <a:prstGeom prst="rect">
            <a:avLst/>
          </a:prstGeom>
          <a:noFill/>
          <a:ln w="9525">
            <a:noFill/>
            <a:miter lim="800000"/>
            <a:headEnd/>
            <a:tailEnd/>
          </a:ln>
          <a:effectLst/>
        </p:spPr>
        <p:txBody>
          <a:bodyPr lIns="0" tIns="91440">
            <a:spAutoFit/>
          </a:bodyPr>
          <a:lstStyle/>
          <a:p>
            <a:pPr>
              <a:spcBef>
                <a:spcPct val="50000"/>
              </a:spcBef>
              <a:defRPr/>
            </a:pPr>
            <a:r>
              <a:rPr lang="en-US" sz="3000">
                <a:solidFill>
                  <a:schemeClr val="bg1"/>
                </a:solidFill>
                <a:latin typeface="SIEMENS-Firmenmarke" pitchFamily="2" charset="0"/>
              </a:rPr>
              <a:t>SWENG 537: Software Systems Design</a:t>
            </a:r>
            <a:endParaRPr lang="en-US" sz="2800">
              <a:solidFill>
                <a:schemeClr val="bg1"/>
              </a:solidFill>
              <a:latin typeface="SIEMENS-Firmenmarke" pitchFamily="2" charset="0"/>
            </a:endParaRPr>
          </a:p>
        </p:txBody>
      </p:sp>
      <p:sp>
        <p:nvSpPr>
          <p:cNvPr id="4" name="Text Box 6">
            <a:extLst>
              <a:ext uri="{FF2B5EF4-FFF2-40B4-BE49-F238E27FC236}">
                <a16:creationId xmlns:a16="http://schemas.microsoft.com/office/drawing/2014/main" id="{AA06E916-F9EF-BB91-1539-3B53D89551F4}"/>
              </a:ext>
            </a:extLst>
          </p:cNvPr>
          <p:cNvSpPr txBox="1">
            <a:spLocks noChangeArrowheads="1"/>
          </p:cNvSpPr>
          <p:nvPr/>
        </p:nvSpPr>
        <p:spPr bwMode="auto">
          <a:xfrm>
            <a:off x="8026400" y="6523039"/>
            <a:ext cx="3759200" cy="323165"/>
          </a:xfrm>
          <a:prstGeom prst="rect">
            <a:avLst/>
          </a:prstGeom>
          <a:noFill/>
          <a:ln w="9525">
            <a:noFill/>
            <a:miter lim="800000"/>
            <a:headEnd/>
            <a:tailEnd/>
          </a:ln>
          <a:effectLst/>
        </p:spPr>
        <p:txBody>
          <a:bodyPr lIns="0" tIns="0">
            <a:spAutoFit/>
          </a:bodyPr>
          <a:lstStyle/>
          <a:p>
            <a:pPr algn="r">
              <a:lnSpc>
                <a:spcPct val="90000"/>
              </a:lnSpc>
              <a:defRPr/>
            </a:pPr>
            <a:r>
              <a:rPr lang="de-DE" sz="1000">
                <a:solidFill>
                  <a:srgbClr val="336699"/>
                </a:solidFill>
              </a:rPr>
              <a:t>© Engineering Division, Penn State Great Valley</a:t>
            </a:r>
          </a:p>
          <a:p>
            <a:pPr algn="r">
              <a:lnSpc>
                <a:spcPct val="90000"/>
              </a:lnSpc>
              <a:defRPr/>
            </a:pPr>
            <a:r>
              <a:rPr lang="de-DE" sz="1000">
                <a:solidFill>
                  <a:srgbClr val="336699"/>
                </a:solidFill>
              </a:rPr>
              <a:t>Last Updated: </a:t>
            </a:r>
            <a:fld id="{76AEC2A7-4FC1-486E-9F5F-8DDAB7DDBC36}" type="datetime4">
              <a:rPr lang="en-US" sz="1000">
                <a:solidFill>
                  <a:srgbClr val="336699"/>
                </a:solidFill>
              </a:rPr>
              <a:pPr algn="r">
                <a:lnSpc>
                  <a:spcPct val="90000"/>
                </a:lnSpc>
                <a:defRPr/>
              </a:pPr>
              <a:t>February 17, 2025</a:t>
            </a:fld>
            <a:endParaRPr lang="de-DE" sz="1600">
              <a:latin typeface="Arial" charset="0"/>
            </a:endParaRPr>
          </a:p>
        </p:txBody>
      </p:sp>
      <p:sp>
        <p:nvSpPr>
          <p:cNvPr id="5" name="Text Box 8">
            <a:extLst>
              <a:ext uri="{FF2B5EF4-FFF2-40B4-BE49-F238E27FC236}">
                <a16:creationId xmlns:a16="http://schemas.microsoft.com/office/drawing/2014/main" id="{798A1968-A2F0-D475-33DA-03D232BC2817}"/>
              </a:ext>
            </a:extLst>
          </p:cNvPr>
          <p:cNvSpPr txBox="1">
            <a:spLocks noChangeArrowheads="1"/>
          </p:cNvSpPr>
          <p:nvPr/>
        </p:nvSpPr>
        <p:spPr bwMode="auto">
          <a:xfrm rot="16200000">
            <a:off x="-2931054" y="3578697"/>
            <a:ext cx="6321425" cy="230832"/>
          </a:xfrm>
          <a:prstGeom prst="rect">
            <a:avLst/>
          </a:prstGeom>
          <a:gradFill rotWithShape="0">
            <a:gsLst>
              <a:gs pos="0">
                <a:srgbClr val="999999"/>
              </a:gs>
              <a:gs pos="100000">
                <a:srgbClr val="999999">
                  <a:gamma/>
                  <a:shade val="46275"/>
                  <a:invGamma/>
                </a:srgbClr>
              </a:gs>
            </a:gsLst>
            <a:lin ang="5400000" scaled="1"/>
          </a:gradFill>
          <a:ln w="9525">
            <a:noFill/>
            <a:miter lim="800000"/>
            <a:headEnd/>
            <a:tailEnd/>
          </a:ln>
          <a:effectLst/>
        </p:spPr>
        <p:txBody>
          <a:bodyPr lIns="0" tIns="0">
            <a:spAutoFit/>
          </a:bodyPr>
          <a:lstStyle/>
          <a:p>
            <a:pPr algn="l">
              <a:defRPr/>
            </a:pPr>
            <a:r>
              <a:rPr lang="de-DE" sz="1200" b="1">
                <a:solidFill>
                  <a:schemeClr val="bg1"/>
                </a:solidFill>
                <a:latin typeface="Arial" charset="0"/>
              </a:rPr>
              <a:t>        </a:t>
            </a:r>
          </a:p>
        </p:txBody>
      </p:sp>
      <p:sp>
        <p:nvSpPr>
          <p:cNvPr id="119810" name="Rectangle 2"/>
          <p:cNvSpPr>
            <a:spLocks noGrp="1" noChangeArrowheads="1"/>
          </p:cNvSpPr>
          <p:nvPr>
            <p:ph type="ctrTitle" sz="quarter"/>
          </p:nvPr>
        </p:nvSpPr>
        <p:spPr>
          <a:xfrm>
            <a:off x="2235200" y="1219200"/>
            <a:ext cx="9144000" cy="1447800"/>
          </a:xfrm>
        </p:spPr>
        <p:txBody>
          <a:bodyPr rIns="0" anchor="b"/>
          <a:lstStyle>
            <a:lvl1pPr>
              <a:defRPr sz="3400">
                <a:solidFill>
                  <a:srgbClr val="990000"/>
                </a:solidFill>
              </a:defRPr>
            </a:lvl1pPr>
          </a:lstStyle>
          <a:p>
            <a:r>
              <a:rPr lang="de-DE"/>
              <a:t>headline arial narrow bold</a:t>
            </a:r>
            <a:br>
              <a:rPr lang="de-DE"/>
            </a:br>
            <a:r>
              <a:rPr lang="de-DE"/>
              <a:t>44 pt, 0 pt leading</a:t>
            </a:r>
          </a:p>
        </p:txBody>
      </p:sp>
      <p:sp>
        <p:nvSpPr>
          <p:cNvPr id="119811" name="Rectangle 3"/>
          <p:cNvSpPr>
            <a:spLocks noGrp="1" noChangeArrowheads="1"/>
          </p:cNvSpPr>
          <p:nvPr>
            <p:ph type="subTitle" sz="quarter" idx="1"/>
          </p:nvPr>
        </p:nvSpPr>
        <p:spPr>
          <a:xfrm>
            <a:off x="2224617" y="3614738"/>
            <a:ext cx="9144000" cy="1752600"/>
          </a:xfrm>
        </p:spPr>
        <p:txBody>
          <a:bodyPr rIns="0"/>
          <a:lstStyle>
            <a:lvl1pPr marL="0" indent="0" algn="ctr">
              <a:buFont typeface="Wingdings" pitchFamily="2" charset="2"/>
              <a:buNone/>
              <a:defRPr sz="2400" b="1"/>
            </a:lvl1pPr>
          </a:lstStyle>
          <a:p>
            <a:r>
              <a:rPr lang="de-DE"/>
              <a:t>arial narrow 24 pt. bold</a:t>
            </a:r>
          </a:p>
        </p:txBody>
      </p:sp>
    </p:spTree>
    <p:extLst>
      <p:ext uri="{BB962C8B-B14F-4D97-AF65-F5344CB8AC3E}">
        <p14:creationId xmlns:p14="http://schemas.microsoft.com/office/powerpoint/2010/main" val="810008466"/>
      </p:ext>
    </p:extLst>
  </p:cSld>
  <p:clrMapOvr>
    <a:masterClrMapping/>
  </p:clrMapOvr>
  <p:transition>
    <p:strips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0DFE61C6-DBA0-BD74-142E-68756D37EF39}"/>
              </a:ext>
            </a:extLst>
          </p:cNvPr>
          <p:cNvSpPr>
            <a:spLocks noGrp="1" noChangeArrowheads="1"/>
          </p:cNvSpPr>
          <p:nvPr>
            <p:ph type="sldNum" sz="quarter" idx="10"/>
          </p:nvPr>
        </p:nvSpPr>
        <p:spPr>
          <a:ln/>
        </p:spPr>
        <p:txBody>
          <a:bodyPr/>
          <a:lstStyle>
            <a:lvl1pPr>
              <a:defRPr/>
            </a:lvl1pPr>
          </a:lstStyle>
          <a:p>
            <a:fld id="{DC03EE66-85A7-42E5-BCB9-2884DF035A82}" type="slidenum">
              <a:rPr lang="de-DE" altLang="en-US"/>
              <a:pPr/>
              <a:t>‹#›</a:t>
            </a:fld>
            <a:endParaRPr lang="de-DE" altLang="en-US"/>
          </a:p>
        </p:txBody>
      </p:sp>
    </p:spTree>
    <p:extLst>
      <p:ext uri="{BB962C8B-B14F-4D97-AF65-F5344CB8AC3E}">
        <p14:creationId xmlns:p14="http://schemas.microsoft.com/office/powerpoint/2010/main" val="3145244014"/>
      </p:ext>
    </p:extLst>
  </p:cSld>
  <p:clrMapOvr>
    <a:masterClrMapping/>
  </p:clrMapOvr>
  <p:transition>
    <p:strips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a:extLst>
              <a:ext uri="{FF2B5EF4-FFF2-40B4-BE49-F238E27FC236}">
                <a16:creationId xmlns:a16="http://schemas.microsoft.com/office/drawing/2014/main" id="{4CE2F57C-A21D-B485-AF29-40E5F8945C1E}"/>
              </a:ext>
            </a:extLst>
          </p:cNvPr>
          <p:cNvSpPr>
            <a:spLocks noGrp="1" noChangeArrowheads="1"/>
          </p:cNvSpPr>
          <p:nvPr>
            <p:ph type="sldNum" sz="quarter" idx="10"/>
          </p:nvPr>
        </p:nvSpPr>
        <p:spPr>
          <a:ln/>
        </p:spPr>
        <p:txBody>
          <a:bodyPr/>
          <a:lstStyle>
            <a:lvl1pPr>
              <a:defRPr/>
            </a:lvl1pPr>
          </a:lstStyle>
          <a:p>
            <a:fld id="{0EBD54E7-5F7C-4CC0-81D1-A19AC002651B}" type="slidenum">
              <a:rPr lang="de-DE" altLang="en-US"/>
              <a:pPr/>
              <a:t>‹#›</a:t>
            </a:fld>
            <a:endParaRPr lang="de-DE" altLang="en-US"/>
          </a:p>
        </p:txBody>
      </p:sp>
    </p:spTree>
    <p:extLst>
      <p:ext uri="{BB962C8B-B14F-4D97-AF65-F5344CB8AC3E}">
        <p14:creationId xmlns:p14="http://schemas.microsoft.com/office/powerpoint/2010/main" val="2091857135"/>
      </p:ext>
    </p:extLst>
  </p:cSld>
  <p:clrMapOvr>
    <a:masterClrMapping/>
  </p:clrMapOvr>
  <p:transition>
    <p:strips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1317" y="1828800"/>
            <a:ext cx="5128683"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0" y="1828800"/>
            <a:ext cx="5130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a:extLst>
              <a:ext uri="{FF2B5EF4-FFF2-40B4-BE49-F238E27FC236}">
                <a16:creationId xmlns:a16="http://schemas.microsoft.com/office/drawing/2014/main" id="{57448D6C-E875-AD2A-4D9C-79719B8B3030}"/>
              </a:ext>
            </a:extLst>
          </p:cNvPr>
          <p:cNvSpPr>
            <a:spLocks noGrp="1" noChangeArrowheads="1"/>
          </p:cNvSpPr>
          <p:nvPr>
            <p:ph type="sldNum" sz="quarter" idx="10"/>
          </p:nvPr>
        </p:nvSpPr>
        <p:spPr>
          <a:ln/>
        </p:spPr>
        <p:txBody>
          <a:bodyPr/>
          <a:lstStyle>
            <a:lvl1pPr>
              <a:defRPr/>
            </a:lvl1pPr>
          </a:lstStyle>
          <a:p>
            <a:fld id="{4FEE65DB-B2AB-495D-9299-B5DFCFA28388}" type="slidenum">
              <a:rPr lang="de-DE" altLang="en-US"/>
              <a:pPr/>
              <a:t>‹#›</a:t>
            </a:fld>
            <a:endParaRPr lang="de-DE" altLang="en-US"/>
          </a:p>
        </p:txBody>
      </p:sp>
    </p:spTree>
    <p:extLst>
      <p:ext uri="{BB962C8B-B14F-4D97-AF65-F5344CB8AC3E}">
        <p14:creationId xmlns:p14="http://schemas.microsoft.com/office/powerpoint/2010/main" val="1941692148"/>
      </p:ext>
    </p:extLst>
  </p:cSld>
  <p:clrMapOvr>
    <a:masterClrMapping/>
  </p:clrMapOvr>
  <p:transition>
    <p:strips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a:extLst>
              <a:ext uri="{FF2B5EF4-FFF2-40B4-BE49-F238E27FC236}">
                <a16:creationId xmlns:a16="http://schemas.microsoft.com/office/drawing/2014/main" id="{486ED3EF-C3EA-8B5D-4B16-559D86A4E0CE}"/>
              </a:ext>
            </a:extLst>
          </p:cNvPr>
          <p:cNvSpPr>
            <a:spLocks noGrp="1" noChangeArrowheads="1"/>
          </p:cNvSpPr>
          <p:nvPr>
            <p:ph type="sldNum" sz="quarter" idx="10"/>
          </p:nvPr>
        </p:nvSpPr>
        <p:spPr>
          <a:ln/>
        </p:spPr>
        <p:txBody>
          <a:bodyPr/>
          <a:lstStyle>
            <a:lvl1pPr>
              <a:defRPr/>
            </a:lvl1pPr>
          </a:lstStyle>
          <a:p>
            <a:fld id="{30F98CF5-9AE7-4786-B13E-797328401BF6}" type="slidenum">
              <a:rPr lang="de-DE" altLang="en-US"/>
              <a:pPr/>
              <a:t>‹#›</a:t>
            </a:fld>
            <a:endParaRPr lang="de-DE" altLang="en-US"/>
          </a:p>
        </p:txBody>
      </p:sp>
    </p:spTree>
    <p:extLst>
      <p:ext uri="{BB962C8B-B14F-4D97-AF65-F5344CB8AC3E}">
        <p14:creationId xmlns:p14="http://schemas.microsoft.com/office/powerpoint/2010/main" val="1396810015"/>
      </p:ext>
    </p:extLst>
  </p:cSld>
  <p:clrMapOvr>
    <a:masterClrMapping/>
  </p:clrMapOvr>
  <p:transition>
    <p:strips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a:extLst>
              <a:ext uri="{FF2B5EF4-FFF2-40B4-BE49-F238E27FC236}">
                <a16:creationId xmlns:a16="http://schemas.microsoft.com/office/drawing/2014/main" id="{E36A3930-6349-12FB-5192-86424ADD8930}"/>
              </a:ext>
            </a:extLst>
          </p:cNvPr>
          <p:cNvSpPr>
            <a:spLocks noGrp="1" noChangeArrowheads="1"/>
          </p:cNvSpPr>
          <p:nvPr>
            <p:ph type="sldNum" sz="quarter" idx="10"/>
          </p:nvPr>
        </p:nvSpPr>
        <p:spPr>
          <a:ln/>
        </p:spPr>
        <p:txBody>
          <a:bodyPr/>
          <a:lstStyle>
            <a:lvl1pPr>
              <a:defRPr/>
            </a:lvl1pPr>
          </a:lstStyle>
          <a:p>
            <a:fld id="{F527568B-A8F3-4468-9EF1-2B509F023149}" type="slidenum">
              <a:rPr lang="de-DE" altLang="en-US"/>
              <a:pPr/>
              <a:t>‹#›</a:t>
            </a:fld>
            <a:endParaRPr lang="de-DE" altLang="en-US"/>
          </a:p>
        </p:txBody>
      </p:sp>
    </p:spTree>
    <p:extLst>
      <p:ext uri="{BB962C8B-B14F-4D97-AF65-F5344CB8AC3E}">
        <p14:creationId xmlns:p14="http://schemas.microsoft.com/office/powerpoint/2010/main" val="3683681138"/>
      </p:ext>
    </p:extLst>
  </p:cSld>
  <p:clrMapOvr>
    <a:masterClrMapping/>
  </p:clrMapOvr>
  <p:transition>
    <p:strips dir="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441927B-3258-E4C3-CE6C-550F37628F2D}"/>
              </a:ext>
            </a:extLst>
          </p:cNvPr>
          <p:cNvSpPr>
            <a:spLocks noGrp="1" noChangeArrowheads="1"/>
          </p:cNvSpPr>
          <p:nvPr>
            <p:ph type="sldNum" sz="quarter" idx="10"/>
          </p:nvPr>
        </p:nvSpPr>
        <p:spPr>
          <a:ln/>
        </p:spPr>
        <p:txBody>
          <a:bodyPr/>
          <a:lstStyle>
            <a:lvl1pPr>
              <a:defRPr/>
            </a:lvl1pPr>
          </a:lstStyle>
          <a:p>
            <a:fld id="{D8037515-ABFA-425C-A5BB-467EEDC3C6CD}" type="slidenum">
              <a:rPr lang="de-DE" altLang="en-US"/>
              <a:pPr/>
              <a:t>‹#›</a:t>
            </a:fld>
            <a:endParaRPr lang="de-DE" altLang="en-US"/>
          </a:p>
        </p:txBody>
      </p:sp>
    </p:spTree>
    <p:extLst>
      <p:ext uri="{BB962C8B-B14F-4D97-AF65-F5344CB8AC3E}">
        <p14:creationId xmlns:p14="http://schemas.microsoft.com/office/powerpoint/2010/main" val="2214041240"/>
      </p:ext>
    </p:extLst>
  </p:cSld>
  <p:clrMapOvr>
    <a:masterClrMapping/>
  </p:clrMapOvr>
  <p:transition>
    <p:strips dir="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7CAC1458-2254-43E1-BBC2-13C3021A8411}"/>
              </a:ext>
            </a:extLst>
          </p:cNvPr>
          <p:cNvSpPr>
            <a:spLocks noGrp="1" noChangeArrowheads="1"/>
          </p:cNvSpPr>
          <p:nvPr>
            <p:ph type="sldNum" sz="quarter" idx="10"/>
          </p:nvPr>
        </p:nvSpPr>
        <p:spPr>
          <a:ln/>
        </p:spPr>
        <p:txBody>
          <a:bodyPr/>
          <a:lstStyle>
            <a:lvl1pPr>
              <a:defRPr/>
            </a:lvl1pPr>
          </a:lstStyle>
          <a:p>
            <a:fld id="{8918E807-297E-4F87-ACBA-A9BDCFAB9B75}" type="slidenum">
              <a:rPr lang="de-DE" altLang="en-US"/>
              <a:pPr/>
              <a:t>‹#›</a:t>
            </a:fld>
            <a:endParaRPr lang="de-DE" altLang="en-US"/>
          </a:p>
        </p:txBody>
      </p:sp>
    </p:spTree>
    <p:extLst>
      <p:ext uri="{BB962C8B-B14F-4D97-AF65-F5344CB8AC3E}">
        <p14:creationId xmlns:p14="http://schemas.microsoft.com/office/powerpoint/2010/main" val="2042409524"/>
      </p:ext>
    </p:extLst>
  </p:cSld>
  <p:clrMapOvr>
    <a:masterClrMapping/>
  </p:clrMapOvr>
  <p:transition>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508D-A5CB-45B7-DFB8-E0234B5D6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123E2-C76D-1127-FF35-AF6FD2741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47F7C-981C-F881-53A9-E96CA035C949}"/>
              </a:ext>
            </a:extLst>
          </p:cNvPr>
          <p:cNvSpPr>
            <a:spLocks noGrp="1"/>
          </p:cNvSpPr>
          <p:nvPr>
            <p:ph type="dt" sz="half" idx="10"/>
          </p:nvPr>
        </p:nvSpPr>
        <p:spPr/>
        <p:txBody>
          <a:bodyPr/>
          <a:lstStyle/>
          <a:p>
            <a:fld id="{BA20FC74-79A4-43E6-BBAD-E788C1A3E90F}" type="datetimeFigureOut">
              <a:rPr lang="en-US" smtClean="0"/>
              <a:t>2/17/2025</a:t>
            </a:fld>
            <a:endParaRPr lang="en-US"/>
          </a:p>
        </p:txBody>
      </p:sp>
      <p:sp>
        <p:nvSpPr>
          <p:cNvPr id="5" name="Footer Placeholder 4">
            <a:extLst>
              <a:ext uri="{FF2B5EF4-FFF2-40B4-BE49-F238E27FC236}">
                <a16:creationId xmlns:a16="http://schemas.microsoft.com/office/drawing/2014/main" id="{28D6235E-DC6E-FFCF-3638-E9FD3D93B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BAD0-D5F2-409D-7051-0BF8E5C760A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5111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280C4D00-106C-6C34-336C-9AD363A1511B}"/>
              </a:ext>
            </a:extLst>
          </p:cNvPr>
          <p:cNvSpPr>
            <a:spLocks noGrp="1" noChangeArrowheads="1"/>
          </p:cNvSpPr>
          <p:nvPr>
            <p:ph type="sldNum" sz="quarter" idx="10"/>
          </p:nvPr>
        </p:nvSpPr>
        <p:spPr>
          <a:ln/>
        </p:spPr>
        <p:txBody>
          <a:bodyPr/>
          <a:lstStyle>
            <a:lvl1pPr>
              <a:defRPr/>
            </a:lvl1pPr>
          </a:lstStyle>
          <a:p>
            <a:fld id="{A953752E-C382-4970-A515-C6C47B2256A5}" type="slidenum">
              <a:rPr lang="de-DE" altLang="en-US"/>
              <a:pPr/>
              <a:t>‹#›</a:t>
            </a:fld>
            <a:endParaRPr lang="de-DE" altLang="en-US"/>
          </a:p>
        </p:txBody>
      </p:sp>
    </p:spTree>
    <p:extLst>
      <p:ext uri="{BB962C8B-B14F-4D97-AF65-F5344CB8AC3E}">
        <p14:creationId xmlns:p14="http://schemas.microsoft.com/office/powerpoint/2010/main" val="1993135771"/>
      </p:ext>
    </p:extLst>
  </p:cSld>
  <p:clrMapOvr>
    <a:masterClrMapping/>
  </p:clrMapOvr>
  <p:transition>
    <p:strips dir="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1BDCA160-64B8-B2DF-0A57-8B117EE1005F}"/>
              </a:ext>
            </a:extLst>
          </p:cNvPr>
          <p:cNvSpPr>
            <a:spLocks noGrp="1" noChangeArrowheads="1"/>
          </p:cNvSpPr>
          <p:nvPr>
            <p:ph type="sldNum" sz="quarter" idx="10"/>
          </p:nvPr>
        </p:nvSpPr>
        <p:spPr>
          <a:ln/>
        </p:spPr>
        <p:txBody>
          <a:bodyPr/>
          <a:lstStyle>
            <a:lvl1pPr>
              <a:defRPr/>
            </a:lvl1pPr>
          </a:lstStyle>
          <a:p>
            <a:fld id="{51BFFDC5-0B19-42D5-A7FB-FFDBB9E974CB}" type="slidenum">
              <a:rPr lang="de-DE" altLang="en-US"/>
              <a:pPr/>
              <a:t>‹#›</a:t>
            </a:fld>
            <a:endParaRPr lang="de-DE" altLang="en-US"/>
          </a:p>
        </p:txBody>
      </p:sp>
    </p:spTree>
    <p:extLst>
      <p:ext uri="{BB962C8B-B14F-4D97-AF65-F5344CB8AC3E}">
        <p14:creationId xmlns:p14="http://schemas.microsoft.com/office/powerpoint/2010/main" val="2094030374"/>
      </p:ext>
    </p:extLst>
  </p:cSld>
  <p:clrMapOvr>
    <a:masterClrMapping/>
  </p:clrMapOvr>
  <p:transition>
    <p:strips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9917" y="609600"/>
            <a:ext cx="2614083"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1317" y="609600"/>
            <a:ext cx="764540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06C9261F-98D6-FBD5-D721-5C0B664941D1}"/>
              </a:ext>
            </a:extLst>
          </p:cNvPr>
          <p:cNvSpPr>
            <a:spLocks noGrp="1" noChangeArrowheads="1"/>
          </p:cNvSpPr>
          <p:nvPr>
            <p:ph type="sldNum" sz="quarter" idx="10"/>
          </p:nvPr>
        </p:nvSpPr>
        <p:spPr>
          <a:ln/>
        </p:spPr>
        <p:txBody>
          <a:bodyPr/>
          <a:lstStyle>
            <a:lvl1pPr>
              <a:defRPr/>
            </a:lvl1pPr>
          </a:lstStyle>
          <a:p>
            <a:fld id="{0386F535-B57D-425A-BFA5-AA4AC0F0DE9D}" type="slidenum">
              <a:rPr lang="de-DE" altLang="en-US"/>
              <a:pPr/>
              <a:t>‹#›</a:t>
            </a:fld>
            <a:endParaRPr lang="de-DE" altLang="en-US"/>
          </a:p>
        </p:txBody>
      </p:sp>
    </p:spTree>
    <p:extLst>
      <p:ext uri="{BB962C8B-B14F-4D97-AF65-F5344CB8AC3E}">
        <p14:creationId xmlns:p14="http://schemas.microsoft.com/office/powerpoint/2010/main" val="4117519442"/>
      </p:ext>
    </p:extLst>
  </p:cSld>
  <p:clrMapOvr>
    <a:masterClrMapping/>
  </p:clrMapOvr>
  <p:transition>
    <p:strips dir="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F02EF089-A624-4AB7-8B7F-2212E43B5F77}" type="datetime1">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1783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BFBC5EE-8023-48A0-B577-A5117191FDD2}" type="datetime1">
              <a:rPr lang="en-US" smtClean="0"/>
              <a:t>2/17/2025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173707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8A247A89-8FD0-4D3F-AE44-186FA5A357B4}" type="datetime1">
              <a:rPr lang="en-US" smtClean="0"/>
              <a:t>2/17/2025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03576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F76F02-BBAE-414F-9EC4-5B5F51B31BDB}" type="datetime1">
              <a:rPr lang="en-US" smtClean="0"/>
              <a:t>2/17/2025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532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2F49CE-F4FE-45C3-BBAB-CFE946522D3B}" type="datetime1">
              <a:rPr lang="en-US" smtClean="0"/>
              <a:t>2/17/2025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221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3221F2F-1A99-4762-A6E9-3172ACF4978C}" type="datetime1">
              <a:rPr lang="en-US" smtClean="0"/>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52459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EA1192-0569-4FE3-B36A-F319D4D12EA7}" type="datetime1">
              <a:rPr lang="en-US" smtClean="0"/>
              <a:t>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81857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BA50-CCB1-0778-8762-8CBCE629E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D12CA-35D1-D5FB-4A46-B048631B4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4A9003-34ED-8574-A5D0-D68DF02C11BC}"/>
              </a:ext>
            </a:extLst>
          </p:cNvPr>
          <p:cNvSpPr>
            <a:spLocks noGrp="1"/>
          </p:cNvSpPr>
          <p:nvPr>
            <p:ph type="dt" sz="half" idx="10"/>
          </p:nvPr>
        </p:nvSpPr>
        <p:spPr/>
        <p:txBody>
          <a:bodyPr/>
          <a:lstStyle/>
          <a:p>
            <a:fld id="{BA20FC74-79A4-43E6-BBAD-E788C1A3E90F}" type="datetimeFigureOut">
              <a:rPr lang="en-US" smtClean="0"/>
              <a:t>2/17/2025</a:t>
            </a:fld>
            <a:endParaRPr lang="en-US"/>
          </a:p>
        </p:txBody>
      </p:sp>
      <p:sp>
        <p:nvSpPr>
          <p:cNvPr id="5" name="Footer Placeholder 4">
            <a:extLst>
              <a:ext uri="{FF2B5EF4-FFF2-40B4-BE49-F238E27FC236}">
                <a16:creationId xmlns:a16="http://schemas.microsoft.com/office/drawing/2014/main" id="{441C3AAF-63D0-E92C-34FB-915DFC31D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42D99-D592-A100-609F-1B765442DAA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05107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DC0433F-3AC1-46DB-A8F6-3397C409090D}" type="datetime1">
              <a:rPr lang="en-US" smtClean="0"/>
              <a:t>2/17/2025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54817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BF6D33-D9B1-481D-971E-4AEB549657B4}" type="datetime1">
              <a:rPr lang="en-US" smtClean="0"/>
              <a:t>2/17/2025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7410741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30853F-751A-4ADE-AEBA-5696F2A13B50}" type="datetime1">
              <a:rPr lang="en-US" smtClean="0"/>
              <a:t>2/17/2025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49879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3279F3-C829-4592-BA39-957487C9EDF2}" type="datetime1">
              <a:rPr lang="en-US" smtClean="0"/>
              <a:t>2/17/2025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681565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3077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59A0-0E7A-0289-E156-75F93A91FB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B8049-D55B-127E-E17C-FED9FB5C2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8B8108-D3D6-C73B-323C-0AA408D15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92B38-E8CF-F470-2F9A-6C54367E0499}"/>
              </a:ext>
            </a:extLst>
          </p:cNvPr>
          <p:cNvSpPr>
            <a:spLocks noGrp="1"/>
          </p:cNvSpPr>
          <p:nvPr>
            <p:ph type="dt" sz="half" idx="10"/>
          </p:nvPr>
        </p:nvSpPr>
        <p:spPr/>
        <p:txBody>
          <a:bodyPr/>
          <a:lstStyle/>
          <a:p>
            <a:fld id="{BA20FC74-79A4-43E6-BBAD-E788C1A3E90F}" type="datetimeFigureOut">
              <a:rPr lang="en-US" smtClean="0"/>
              <a:t>2/17/2025</a:t>
            </a:fld>
            <a:endParaRPr lang="en-US"/>
          </a:p>
        </p:txBody>
      </p:sp>
      <p:sp>
        <p:nvSpPr>
          <p:cNvPr id="6" name="Footer Placeholder 5">
            <a:extLst>
              <a:ext uri="{FF2B5EF4-FFF2-40B4-BE49-F238E27FC236}">
                <a16:creationId xmlns:a16="http://schemas.microsoft.com/office/drawing/2014/main" id="{A16FA0BC-9D1A-47D4-1A57-1F8421467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A9EB2-322A-250C-066B-6BFBB89F190C}"/>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22723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1091-B280-D020-B87F-56A5C79980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5A241C-2CEA-2888-11BA-513E3DAE9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3E2FF-9950-99FF-33E5-E58F4F63B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A4D120-887B-C7E7-84E5-E8638EFFE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0BC97-3A89-E6D7-1140-51C25937D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872CC-523B-EDFF-B07C-A988FF25E337}"/>
              </a:ext>
            </a:extLst>
          </p:cNvPr>
          <p:cNvSpPr>
            <a:spLocks noGrp="1"/>
          </p:cNvSpPr>
          <p:nvPr>
            <p:ph type="dt" sz="half" idx="10"/>
          </p:nvPr>
        </p:nvSpPr>
        <p:spPr/>
        <p:txBody>
          <a:bodyPr/>
          <a:lstStyle/>
          <a:p>
            <a:fld id="{BA20FC74-79A4-43E6-BBAD-E788C1A3E90F}" type="datetimeFigureOut">
              <a:rPr lang="en-US" smtClean="0"/>
              <a:t>2/17/2025</a:t>
            </a:fld>
            <a:endParaRPr lang="en-US"/>
          </a:p>
        </p:txBody>
      </p:sp>
      <p:sp>
        <p:nvSpPr>
          <p:cNvPr id="8" name="Footer Placeholder 7">
            <a:extLst>
              <a:ext uri="{FF2B5EF4-FFF2-40B4-BE49-F238E27FC236}">
                <a16:creationId xmlns:a16="http://schemas.microsoft.com/office/drawing/2014/main" id="{B7DC73F5-4907-67F9-6775-0034061F0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923B05-41DD-9B73-E688-AD4D5574B596}"/>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19934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DD47-9F9D-1C4B-2165-9A53BB6C0D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0D5964-9C5D-EA8F-DA52-78E3261CB8DC}"/>
              </a:ext>
            </a:extLst>
          </p:cNvPr>
          <p:cNvSpPr>
            <a:spLocks noGrp="1"/>
          </p:cNvSpPr>
          <p:nvPr>
            <p:ph type="dt" sz="half" idx="10"/>
          </p:nvPr>
        </p:nvSpPr>
        <p:spPr/>
        <p:txBody>
          <a:bodyPr/>
          <a:lstStyle/>
          <a:p>
            <a:fld id="{BA20FC74-79A4-43E6-BBAD-E788C1A3E90F}" type="datetimeFigureOut">
              <a:rPr lang="en-US" smtClean="0"/>
              <a:t>2/17/2025</a:t>
            </a:fld>
            <a:endParaRPr lang="en-US"/>
          </a:p>
        </p:txBody>
      </p:sp>
      <p:sp>
        <p:nvSpPr>
          <p:cNvPr id="4" name="Footer Placeholder 3">
            <a:extLst>
              <a:ext uri="{FF2B5EF4-FFF2-40B4-BE49-F238E27FC236}">
                <a16:creationId xmlns:a16="http://schemas.microsoft.com/office/drawing/2014/main" id="{9DA55C0A-7735-2D52-EEA5-234D791159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C1569-42A8-98D0-16F3-B183232AB6E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766203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B3E13-7EA6-3D73-648A-2D0D227431A4}"/>
              </a:ext>
            </a:extLst>
          </p:cNvPr>
          <p:cNvSpPr>
            <a:spLocks noGrp="1"/>
          </p:cNvSpPr>
          <p:nvPr>
            <p:ph type="dt" sz="half" idx="10"/>
          </p:nvPr>
        </p:nvSpPr>
        <p:spPr/>
        <p:txBody>
          <a:bodyPr/>
          <a:lstStyle/>
          <a:p>
            <a:fld id="{BA20FC74-79A4-43E6-BBAD-E788C1A3E90F}" type="datetimeFigureOut">
              <a:rPr lang="en-US" smtClean="0"/>
              <a:t>2/17/2025</a:t>
            </a:fld>
            <a:endParaRPr lang="en-US"/>
          </a:p>
        </p:txBody>
      </p:sp>
      <p:sp>
        <p:nvSpPr>
          <p:cNvPr id="3" name="Footer Placeholder 2">
            <a:extLst>
              <a:ext uri="{FF2B5EF4-FFF2-40B4-BE49-F238E27FC236}">
                <a16:creationId xmlns:a16="http://schemas.microsoft.com/office/drawing/2014/main" id="{8B331C45-823D-48D6-E882-B9E105D23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9D351-3EEA-D614-A892-FFF26DE280F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231842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5A8B-50D0-83FB-2159-2B579DF22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BC32D-920C-1C24-48E6-CC3109972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299DDF-0A0B-9DA1-5CD4-A91ADE067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DF80B-BCA3-4FB3-6DCB-9B98EF772FDD}"/>
              </a:ext>
            </a:extLst>
          </p:cNvPr>
          <p:cNvSpPr>
            <a:spLocks noGrp="1"/>
          </p:cNvSpPr>
          <p:nvPr>
            <p:ph type="dt" sz="half" idx="10"/>
          </p:nvPr>
        </p:nvSpPr>
        <p:spPr/>
        <p:txBody>
          <a:bodyPr/>
          <a:lstStyle/>
          <a:p>
            <a:fld id="{BA20FC74-79A4-43E6-BBAD-E788C1A3E90F}" type="datetimeFigureOut">
              <a:rPr lang="en-US" smtClean="0"/>
              <a:t>2/17/2025</a:t>
            </a:fld>
            <a:endParaRPr lang="en-US"/>
          </a:p>
        </p:txBody>
      </p:sp>
      <p:sp>
        <p:nvSpPr>
          <p:cNvPr id="6" name="Footer Placeholder 5">
            <a:extLst>
              <a:ext uri="{FF2B5EF4-FFF2-40B4-BE49-F238E27FC236}">
                <a16:creationId xmlns:a16="http://schemas.microsoft.com/office/drawing/2014/main" id="{757FE636-FDF9-6C74-F1B2-FE52D6F4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D3ED8-4EFE-38B7-5C03-FB19B9DC8EB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903458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04E8-D094-B7C7-0658-D030AD44C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528A8-9417-066D-515E-B2BFDB456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661CA-CB31-CE95-59EB-199EB01FE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3D29A-7780-32C6-BCE9-DA203FC78169}"/>
              </a:ext>
            </a:extLst>
          </p:cNvPr>
          <p:cNvSpPr>
            <a:spLocks noGrp="1"/>
          </p:cNvSpPr>
          <p:nvPr>
            <p:ph type="dt" sz="half" idx="10"/>
          </p:nvPr>
        </p:nvSpPr>
        <p:spPr/>
        <p:txBody>
          <a:bodyPr/>
          <a:lstStyle/>
          <a:p>
            <a:fld id="{BA20FC74-79A4-43E6-BBAD-E788C1A3E90F}" type="datetimeFigureOut">
              <a:rPr lang="en-US" smtClean="0"/>
              <a:t>2/17/2025</a:t>
            </a:fld>
            <a:endParaRPr lang="en-US"/>
          </a:p>
        </p:txBody>
      </p:sp>
      <p:sp>
        <p:nvSpPr>
          <p:cNvPr id="6" name="Footer Placeholder 5">
            <a:extLst>
              <a:ext uri="{FF2B5EF4-FFF2-40B4-BE49-F238E27FC236}">
                <a16:creationId xmlns:a16="http://schemas.microsoft.com/office/drawing/2014/main" id="{0249631F-67E1-EBBB-7362-1A69C42F2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B73C7-BEDB-BE2F-217E-6FEBC381832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83522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microsoft.com/office/2007/relationships/hdphoto" Target="../media/hdphoto1.wdp"/><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3E55C1-AE0D-3A18-37E0-79544F0BCE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9D306-3FD0-BDCB-12EC-C7792AE3A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2521-5971-A773-811D-A748C3EC2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0FC74-79A4-43E6-BBAD-E788C1A3E90F}" type="datetimeFigureOut">
              <a:rPr lang="en-US" smtClean="0"/>
              <a:t>2/17/2025</a:t>
            </a:fld>
            <a:endParaRPr lang="en-US"/>
          </a:p>
        </p:txBody>
      </p:sp>
      <p:sp>
        <p:nvSpPr>
          <p:cNvPr id="5" name="Footer Placeholder 4">
            <a:extLst>
              <a:ext uri="{FF2B5EF4-FFF2-40B4-BE49-F238E27FC236}">
                <a16:creationId xmlns:a16="http://schemas.microsoft.com/office/drawing/2014/main" id="{43DD4B3E-CEA8-7115-56DC-5E2A05AA9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B59FAF-B8B0-C983-6B9A-6153FD4AD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6DEEC-D04A-4FF0-9A08-7D39859C24F4}" type="slidenum">
              <a:rPr lang="en-US" smtClean="0"/>
              <a:t>‹#›</a:t>
            </a:fld>
            <a:endParaRPr lang="en-US"/>
          </a:p>
        </p:txBody>
      </p:sp>
    </p:spTree>
    <p:extLst>
      <p:ext uri="{BB962C8B-B14F-4D97-AF65-F5344CB8AC3E}">
        <p14:creationId xmlns:p14="http://schemas.microsoft.com/office/powerpoint/2010/main" val="1529516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18F1ECE1-9929-DE64-5632-72540D1E07E9}"/>
              </a:ext>
            </a:extLst>
          </p:cNvPr>
          <p:cNvSpPr>
            <a:spLocks noChangeArrowheads="1"/>
          </p:cNvSpPr>
          <p:nvPr/>
        </p:nvSpPr>
        <p:spPr bwMode="auto">
          <a:xfrm>
            <a:off x="469901" y="0"/>
            <a:ext cx="11722100" cy="533400"/>
          </a:xfrm>
          <a:prstGeom prst="rect">
            <a:avLst/>
          </a:prstGeom>
          <a:solidFill>
            <a:srgbClr val="336699"/>
          </a:solidFill>
          <a:ln w="9525">
            <a:noFill/>
            <a:miter lim="800000"/>
            <a:headEnd/>
            <a:tailEnd/>
          </a:ln>
          <a:effectLst/>
        </p:spPr>
        <p:txBody>
          <a:bodyPr wrap="none" anchor="ctr"/>
          <a:lstStyle/>
          <a:p>
            <a:pPr defTabSz="762000">
              <a:defRPr/>
            </a:pPr>
            <a:endParaRPr lang="en-US" sz="1600">
              <a:solidFill>
                <a:schemeClr val="bg1"/>
              </a:solidFill>
            </a:endParaRPr>
          </a:p>
        </p:txBody>
      </p:sp>
      <p:sp>
        <p:nvSpPr>
          <p:cNvPr id="118787" name="Text Box 3">
            <a:extLst>
              <a:ext uri="{FF2B5EF4-FFF2-40B4-BE49-F238E27FC236}">
                <a16:creationId xmlns:a16="http://schemas.microsoft.com/office/drawing/2014/main" id="{76FAA039-BCD5-DF52-3464-54E83919E58D}"/>
              </a:ext>
            </a:extLst>
          </p:cNvPr>
          <p:cNvSpPr txBox="1">
            <a:spLocks noChangeArrowheads="1"/>
          </p:cNvSpPr>
          <p:nvPr/>
        </p:nvSpPr>
        <p:spPr bwMode="auto">
          <a:xfrm>
            <a:off x="789518" y="95250"/>
            <a:ext cx="10674349" cy="446276"/>
          </a:xfrm>
          <a:prstGeom prst="rect">
            <a:avLst/>
          </a:prstGeom>
          <a:noFill/>
          <a:ln w="9525">
            <a:noFill/>
            <a:miter lim="800000"/>
            <a:headEnd/>
            <a:tailEnd/>
          </a:ln>
          <a:effectLst/>
        </p:spPr>
        <p:txBody>
          <a:bodyPr lIns="0" tIns="0">
            <a:spAutoFit/>
          </a:bodyPr>
          <a:lstStyle/>
          <a:p>
            <a:pPr>
              <a:spcBef>
                <a:spcPct val="50000"/>
              </a:spcBef>
              <a:defRPr/>
            </a:pPr>
            <a:r>
              <a:rPr lang="en-US" sz="2600">
                <a:solidFill>
                  <a:schemeClr val="bg1"/>
                </a:solidFill>
                <a:latin typeface="SIEMENS-Firmenmarke" pitchFamily="2" charset="0"/>
              </a:rPr>
              <a:t>SWENG 537: Software Systems Design</a:t>
            </a:r>
            <a:endParaRPr lang="en-US" sz="2400">
              <a:solidFill>
                <a:schemeClr val="bg1"/>
              </a:solidFill>
              <a:latin typeface="SIEMENS-Firmenmarke" pitchFamily="2" charset="0"/>
            </a:endParaRPr>
          </a:p>
        </p:txBody>
      </p:sp>
      <p:sp>
        <p:nvSpPr>
          <p:cNvPr id="2052" name="Rectangle 4">
            <a:extLst>
              <a:ext uri="{FF2B5EF4-FFF2-40B4-BE49-F238E27FC236}">
                <a16:creationId xmlns:a16="http://schemas.microsoft.com/office/drawing/2014/main" id="{EEE92D2C-33B8-70ED-16BA-3A755D5F5C30}"/>
              </a:ext>
            </a:extLst>
          </p:cNvPr>
          <p:cNvSpPr>
            <a:spLocks noGrp="1" noChangeArrowheads="1"/>
          </p:cNvSpPr>
          <p:nvPr>
            <p:ph type="title"/>
          </p:nvPr>
        </p:nvSpPr>
        <p:spPr bwMode="auto">
          <a:xfrm>
            <a:off x="1221317" y="609600"/>
            <a:ext cx="1046268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ctr" anchorCtr="0" compatLnSpc="1">
            <a:prstTxWarp prst="textNoShape">
              <a:avLst/>
            </a:prstTxWarp>
          </a:bodyPr>
          <a:lstStyle/>
          <a:p>
            <a:pPr lvl="0"/>
            <a:r>
              <a:rPr lang="de-DE" altLang="en-US"/>
              <a:t>Click to edit mater Title style</a:t>
            </a:r>
          </a:p>
        </p:txBody>
      </p:sp>
      <p:sp>
        <p:nvSpPr>
          <p:cNvPr id="2053" name="Rectangle 5">
            <a:extLst>
              <a:ext uri="{FF2B5EF4-FFF2-40B4-BE49-F238E27FC236}">
                <a16:creationId xmlns:a16="http://schemas.microsoft.com/office/drawing/2014/main" id="{136EAA36-8F01-3A0D-8422-3765DC01E178}"/>
              </a:ext>
            </a:extLst>
          </p:cNvPr>
          <p:cNvSpPr>
            <a:spLocks noGrp="1" noChangeArrowheads="1"/>
          </p:cNvSpPr>
          <p:nvPr>
            <p:ph type="body" idx="1"/>
          </p:nvPr>
        </p:nvSpPr>
        <p:spPr bwMode="auto">
          <a:xfrm>
            <a:off x="1221317" y="1828800"/>
            <a:ext cx="1046268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t" anchorCtr="0" compatLnSpc="1">
            <a:prstTxWarp prst="textNoShape">
              <a:avLst/>
            </a:prstTxWarp>
          </a:bodyPr>
          <a:lstStyle/>
          <a:p>
            <a:pPr lvl="0"/>
            <a:r>
              <a:rPr lang="de-DE" altLang="en-US"/>
              <a:t>Click to edit Master text styles</a:t>
            </a:r>
          </a:p>
          <a:p>
            <a:pPr lvl="1"/>
            <a:r>
              <a:rPr lang="de-DE" altLang="en-US"/>
              <a:t>Second level</a:t>
            </a:r>
          </a:p>
          <a:p>
            <a:pPr lvl="2"/>
            <a:r>
              <a:rPr lang="de-DE" altLang="en-US"/>
              <a:t>Third level</a:t>
            </a:r>
          </a:p>
          <a:p>
            <a:pPr lvl="3"/>
            <a:r>
              <a:rPr lang="de-DE" altLang="en-US"/>
              <a:t>Fourth level</a:t>
            </a:r>
          </a:p>
          <a:p>
            <a:pPr lvl="4"/>
            <a:r>
              <a:rPr lang="de-DE" altLang="en-US"/>
              <a:t>Fifth level</a:t>
            </a:r>
          </a:p>
        </p:txBody>
      </p:sp>
      <p:sp>
        <p:nvSpPr>
          <p:cNvPr id="118803" name="Rectangle 19">
            <a:extLst>
              <a:ext uri="{FF2B5EF4-FFF2-40B4-BE49-F238E27FC236}">
                <a16:creationId xmlns:a16="http://schemas.microsoft.com/office/drawing/2014/main" id="{CCC05AEF-4FC5-7CA8-848A-24CEB999B89A}"/>
              </a:ext>
            </a:extLst>
          </p:cNvPr>
          <p:cNvSpPr>
            <a:spLocks noGrp="1" noChangeArrowheads="1"/>
          </p:cNvSpPr>
          <p:nvPr>
            <p:ph type="sldNum" sz="quarter" idx="4"/>
          </p:nvPr>
        </p:nvSpPr>
        <p:spPr bwMode="auto">
          <a:xfrm>
            <a:off x="9213851" y="6400800"/>
            <a:ext cx="2470149" cy="304800"/>
          </a:xfrm>
          <a:prstGeom prst="rect">
            <a:avLst/>
          </a:prstGeom>
          <a:noFill/>
          <a:ln w="9525">
            <a:noFill/>
            <a:miter lim="800000"/>
            <a:headEnd/>
            <a:tailEnd/>
          </a:ln>
          <a:effectLst/>
        </p:spPr>
        <p:txBody>
          <a:bodyPr vert="horz" wrap="square" lIns="0" tIns="0" rIns="91440" bIns="45720" numCol="1" anchor="t" anchorCtr="0" compatLnSpc="1">
            <a:prstTxWarp prst="textNoShape">
              <a:avLst/>
            </a:prstTxWarp>
          </a:bodyPr>
          <a:lstStyle>
            <a:lvl1pPr algn="r">
              <a:lnSpc>
                <a:spcPct val="110000"/>
              </a:lnSpc>
              <a:defRPr sz="1000"/>
            </a:lvl1pPr>
          </a:lstStyle>
          <a:p>
            <a:fld id="{E0656729-D543-4138-8524-6AD43830E923}" type="slidenum">
              <a:rPr lang="de-DE" altLang="en-US"/>
              <a:pPr/>
              <a:t>‹#›</a:t>
            </a:fld>
            <a:endParaRPr lang="de-DE" altLang="en-US"/>
          </a:p>
        </p:txBody>
      </p:sp>
      <p:sp>
        <p:nvSpPr>
          <p:cNvPr id="118804" name="Text Box 20">
            <a:extLst>
              <a:ext uri="{FF2B5EF4-FFF2-40B4-BE49-F238E27FC236}">
                <a16:creationId xmlns:a16="http://schemas.microsoft.com/office/drawing/2014/main" id="{DFA5C3A8-C016-4867-F5D6-A2ACFA93DCCB}"/>
              </a:ext>
            </a:extLst>
          </p:cNvPr>
          <p:cNvSpPr txBox="1">
            <a:spLocks noChangeArrowheads="1"/>
          </p:cNvSpPr>
          <p:nvPr userDrawn="1"/>
        </p:nvSpPr>
        <p:spPr bwMode="auto">
          <a:xfrm rot="16200000">
            <a:off x="-2930790" y="3582666"/>
            <a:ext cx="6329363" cy="230832"/>
          </a:xfrm>
          <a:prstGeom prst="rect">
            <a:avLst/>
          </a:prstGeom>
          <a:gradFill rotWithShape="0">
            <a:gsLst>
              <a:gs pos="0">
                <a:srgbClr val="999999"/>
              </a:gs>
              <a:gs pos="100000">
                <a:srgbClr val="999999">
                  <a:gamma/>
                  <a:shade val="46275"/>
                  <a:invGamma/>
                </a:srgbClr>
              </a:gs>
            </a:gsLst>
            <a:lin ang="5400000" scaled="1"/>
          </a:gradFill>
          <a:ln w="9525">
            <a:noFill/>
            <a:miter lim="800000"/>
            <a:headEnd/>
            <a:tailEnd/>
          </a:ln>
          <a:effectLst/>
        </p:spPr>
        <p:txBody>
          <a:bodyPr lIns="0" tIns="0">
            <a:spAutoFit/>
          </a:bodyPr>
          <a:lstStyle/>
          <a:p>
            <a:pPr algn="l">
              <a:defRPr/>
            </a:pPr>
            <a:r>
              <a:rPr lang="de-DE" sz="1200" b="1">
                <a:solidFill>
                  <a:schemeClr val="bg1"/>
                </a:solidFill>
                <a:latin typeface="Arial" charset="0"/>
              </a:rPr>
              <a:t>        </a:t>
            </a:r>
            <a:r>
              <a:rPr lang="en-US" sz="1200" b="1">
                <a:solidFill>
                  <a:schemeClr val="bg1"/>
                </a:solidFill>
                <a:latin typeface="Arial" charset="0"/>
                <a:cs typeface="Arial" charset="0"/>
              </a:rPr>
              <a:t>© ENGINEERING DIVISION, </a:t>
            </a:r>
            <a:r>
              <a:rPr lang="de-DE" sz="1200" b="1">
                <a:solidFill>
                  <a:schemeClr val="bg1"/>
                </a:solidFill>
                <a:latin typeface="Arial" charset="0"/>
              </a:rPr>
              <a:t>PENN STATE UNIVERSITY</a:t>
            </a:r>
          </a:p>
        </p:txBody>
      </p:sp>
    </p:spTree>
    <p:extLst>
      <p:ext uri="{BB962C8B-B14F-4D97-AF65-F5344CB8AC3E}">
        <p14:creationId xmlns:p14="http://schemas.microsoft.com/office/powerpoint/2010/main" val="337456193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strips dir="rd"/>
  </p:transition>
  <p:hf hdr="0" ftr="0" dt="0"/>
  <p:txStyles>
    <p:titleStyle>
      <a:lvl1pPr algn="ctr" rtl="0" eaLnBrk="0" fontAlgn="base" hangingPunct="0">
        <a:spcBef>
          <a:spcPct val="0"/>
        </a:spcBef>
        <a:spcAft>
          <a:spcPct val="0"/>
        </a:spcAft>
        <a:defRPr sz="2400" b="1">
          <a:solidFill>
            <a:srgbClr val="666666"/>
          </a:solidFill>
          <a:latin typeface="+mj-lt"/>
          <a:ea typeface="+mj-ea"/>
          <a:cs typeface="+mj-cs"/>
        </a:defRPr>
      </a:lvl1pPr>
      <a:lvl2pPr algn="ctr" rtl="0" eaLnBrk="0" fontAlgn="base" hangingPunct="0">
        <a:spcBef>
          <a:spcPct val="0"/>
        </a:spcBef>
        <a:spcAft>
          <a:spcPct val="0"/>
        </a:spcAft>
        <a:defRPr sz="2400" b="1">
          <a:solidFill>
            <a:srgbClr val="666666"/>
          </a:solidFill>
          <a:latin typeface="Arial Narrow" pitchFamily="34" charset="0"/>
        </a:defRPr>
      </a:lvl2pPr>
      <a:lvl3pPr algn="ctr" rtl="0" eaLnBrk="0" fontAlgn="base" hangingPunct="0">
        <a:spcBef>
          <a:spcPct val="0"/>
        </a:spcBef>
        <a:spcAft>
          <a:spcPct val="0"/>
        </a:spcAft>
        <a:defRPr sz="2400" b="1">
          <a:solidFill>
            <a:srgbClr val="666666"/>
          </a:solidFill>
          <a:latin typeface="Arial Narrow" pitchFamily="34" charset="0"/>
        </a:defRPr>
      </a:lvl3pPr>
      <a:lvl4pPr algn="ctr" rtl="0" eaLnBrk="0" fontAlgn="base" hangingPunct="0">
        <a:spcBef>
          <a:spcPct val="0"/>
        </a:spcBef>
        <a:spcAft>
          <a:spcPct val="0"/>
        </a:spcAft>
        <a:defRPr sz="2400" b="1">
          <a:solidFill>
            <a:srgbClr val="666666"/>
          </a:solidFill>
          <a:latin typeface="Arial Narrow" pitchFamily="34" charset="0"/>
        </a:defRPr>
      </a:lvl4pPr>
      <a:lvl5pPr algn="ctr" rtl="0" eaLnBrk="0" fontAlgn="base" hangingPunct="0">
        <a:spcBef>
          <a:spcPct val="0"/>
        </a:spcBef>
        <a:spcAft>
          <a:spcPct val="0"/>
        </a:spcAft>
        <a:defRPr sz="2400" b="1">
          <a:solidFill>
            <a:srgbClr val="666666"/>
          </a:solidFill>
          <a:latin typeface="Arial Narrow" pitchFamily="34" charset="0"/>
        </a:defRPr>
      </a:lvl5pPr>
      <a:lvl6pPr marL="457200" algn="ctr" rtl="0" eaLnBrk="0" fontAlgn="base" hangingPunct="0">
        <a:spcBef>
          <a:spcPct val="0"/>
        </a:spcBef>
        <a:spcAft>
          <a:spcPct val="0"/>
        </a:spcAft>
        <a:defRPr sz="2400" b="1">
          <a:solidFill>
            <a:srgbClr val="666666"/>
          </a:solidFill>
          <a:latin typeface="Arial Narrow" pitchFamily="34" charset="0"/>
        </a:defRPr>
      </a:lvl6pPr>
      <a:lvl7pPr marL="914400" algn="ctr" rtl="0" eaLnBrk="0" fontAlgn="base" hangingPunct="0">
        <a:spcBef>
          <a:spcPct val="0"/>
        </a:spcBef>
        <a:spcAft>
          <a:spcPct val="0"/>
        </a:spcAft>
        <a:defRPr sz="2400" b="1">
          <a:solidFill>
            <a:srgbClr val="666666"/>
          </a:solidFill>
          <a:latin typeface="Arial Narrow" pitchFamily="34" charset="0"/>
        </a:defRPr>
      </a:lvl7pPr>
      <a:lvl8pPr marL="1371600" algn="ctr" rtl="0" eaLnBrk="0" fontAlgn="base" hangingPunct="0">
        <a:spcBef>
          <a:spcPct val="0"/>
        </a:spcBef>
        <a:spcAft>
          <a:spcPct val="0"/>
        </a:spcAft>
        <a:defRPr sz="2400" b="1">
          <a:solidFill>
            <a:srgbClr val="666666"/>
          </a:solidFill>
          <a:latin typeface="Arial Narrow" pitchFamily="34" charset="0"/>
        </a:defRPr>
      </a:lvl8pPr>
      <a:lvl9pPr marL="1828800" algn="ctr" rtl="0" eaLnBrk="0" fontAlgn="base" hangingPunct="0">
        <a:spcBef>
          <a:spcPct val="0"/>
        </a:spcBef>
        <a:spcAft>
          <a:spcPct val="0"/>
        </a:spcAft>
        <a:defRPr sz="2400" b="1">
          <a:solidFill>
            <a:srgbClr val="666666"/>
          </a:solidFill>
          <a:latin typeface="Arial Narrow" pitchFamily="34" charset="0"/>
        </a:defRPr>
      </a:lvl9pPr>
    </p:titleStyle>
    <p:bodyStyle>
      <a:lvl1pPr marL="190500" indent="-190500" algn="l" rtl="0" eaLnBrk="0" fontAlgn="base" hangingPunct="0">
        <a:spcBef>
          <a:spcPct val="15000"/>
        </a:spcBef>
        <a:spcAft>
          <a:spcPct val="0"/>
        </a:spcAft>
        <a:buSzPct val="70000"/>
        <a:buFont typeface="Wingdings" panose="05000000000000000000" pitchFamily="2" charset="2"/>
        <a:buChar char="q"/>
        <a:defRPr>
          <a:solidFill>
            <a:schemeClr val="tx1"/>
          </a:solidFill>
          <a:latin typeface="+mn-lt"/>
          <a:ea typeface="+mn-ea"/>
          <a:cs typeface="+mn-cs"/>
        </a:defRPr>
      </a:lvl1pPr>
      <a:lvl2pPr marL="571500" indent="-190500" algn="l" rtl="0" eaLnBrk="0" fontAlgn="base" hangingPunct="0">
        <a:spcBef>
          <a:spcPct val="0"/>
        </a:spcBef>
        <a:spcAft>
          <a:spcPts val="400"/>
        </a:spcAft>
        <a:buSzPct val="70000"/>
        <a:buFont typeface="Marlett" pitchFamily="2" charset="2"/>
        <a:buChar char="i"/>
        <a:defRPr sz="1600">
          <a:solidFill>
            <a:schemeClr val="tx1"/>
          </a:solidFill>
          <a:latin typeface="+mn-lt"/>
        </a:defRPr>
      </a:lvl2pPr>
      <a:lvl3pPr marL="952500" indent="-190500" algn="l" rtl="0" eaLnBrk="0" fontAlgn="base" hangingPunct="0">
        <a:lnSpc>
          <a:spcPct val="110000"/>
        </a:lnSpc>
        <a:spcBef>
          <a:spcPct val="0"/>
        </a:spcBef>
        <a:spcAft>
          <a:spcPts val="400"/>
        </a:spcAft>
        <a:buSzPct val="70000"/>
        <a:buFont typeface="Marlett" pitchFamily="2" charset="2"/>
        <a:buChar char="i"/>
        <a:defRPr sz="1400">
          <a:solidFill>
            <a:schemeClr val="tx1"/>
          </a:solidFill>
          <a:latin typeface="+mn-lt"/>
        </a:defRPr>
      </a:lvl3pPr>
      <a:lvl4pPr marL="1333500" indent="-190500" algn="l" rtl="0" eaLnBrk="0" fontAlgn="base" hangingPunct="0">
        <a:lnSpc>
          <a:spcPct val="150000"/>
        </a:lnSpc>
        <a:spcBef>
          <a:spcPct val="0"/>
        </a:spcBef>
        <a:spcAft>
          <a:spcPts val="400"/>
        </a:spcAft>
        <a:buSzPct val="70000"/>
        <a:buFont typeface="Marlett" pitchFamily="2" charset="2"/>
        <a:buChar char="i"/>
        <a:defRPr sz="1200">
          <a:solidFill>
            <a:schemeClr val="tx1"/>
          </a:solidFill>
          <a:latin typeface="+mn-lt"/>
        </a:defRPr>
      </a:lvl4pPr>
      <a:lvl5pPr marL="17145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5pPr>
      <a:lvl6pPr marL="21717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6pPr>
      <a:lvl7pPr marL="26289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7pPr>
      <a:lvl8pPr marL="30861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8pPr>
      <a:lvl9pPr marL="35433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8B3F41A-BBB1-4D5B-B4E1-5EA02F485917}" type="datetime1">
              <a:rPr lang="en-US" smtClean="0"/>
              <a:t>2/17/2025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1632827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54" name="Oval 53">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4" name="Oval 63">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619432" y="3803009"/>
            <a:ext cx="10953136" cy="1604733"/>
          </a:xfrm>
        </p:spPr>
        <p:txBody>
          <a:bodyPr anchor="b">
            <a:normAutofit/>
          </a:bodyPr>
          <a:lstStyle/>
          <a:p>
            <a:pPr algn="ctr"/>
            <a:r>
              <a:rPr lang="en-US" sz="6100" dirty="0">
                <a:latin typeface="Calibri" panose="020F0502020204030204" pitchFamily="34" charset="0"/>
                <a:cs typeface="Calibri" panose="020F0502020204030204" pitchFamily="34" charset="0"/>
              </a:rPr>
              <a:t>Software Engineering</a:t>
            </a:r>
            <a:br>
              <a:rPr lang="en-US" sz="6100" dirty="0">
                <a:latin typeface="Calibri" panose="020F0502020204030204" pitchFamily="34" charset="0"/>
                <a:cs typeface="Calibri" panose="020F0502020204030204" pitchFamily="34" charset="0"/>
              </a:rPr>
            </a:br>
            <a:r>
              <a:rPr lang="en-US" sz="6100" dirty="0">
                <a:latin typeface="Calibri" panose="020F0502020204030204" pitchFamily="34" charset="0"/>
                <a:cs typeface="Calibri" panose="020F0502020204030204" pitchFamily="34" charset="0"/>
              </a:rPr>
              <a:t>CS-UH 2012, SPRING 2025 </a:t>
            </a:r>
            <a:endParaRPr lang="en-US" sz="6100" dirty="0"/>
          </a:p>
        </p:txBody>
      </p:sp>
      <p:sp>
        <p:nvSpPr>
          <p:cNvPr id="5" name="Subtitle 4"/>
          <p:cNvSpPr>
            <a:spLocks noGrp="1"/>
          </p:cNvSpPr>
          <p:nvPr>
            <p:ph type="subTitle" sz="quarter" idx="1"/>
          </p:nvPr>
        </p:nvSpPr>
        <p:spPr>
          <a:xfrm>
            <a:off x="1954031" y="5407742"/>
            <a:ext cx="8283940" cy="865042"/>
          </a:xfrm>
        </p:spPr>
        <p:txBody>
          <a:bodyPr>
            <a:normAutofit/>
          </a:bodyPr>
          <a:lstStyle/>
          <a:p>
            <a:pPr algn="ctr"/>
            <a:r>
              <a:rPr lang="en-US" b="1" dirty="0">
                <a:solidFill>
                  <a:srgbClr val="000000"/>
                </a:solidFill>
              </a:rPr>
              <a:t>Lectures 9: Design Principles III</a:t>
            </a:r>
          </a:p>
          <a:p>
            <a:pPr algn="ctr"/>
            <a:r>
              <a:rPr lang="en-US" dirty="0">
                <a:solidFill>
                  <a:srgbClr val="000000"/>
                </a:solidFill>
              </a:rPr>
              <a:t>Dr. Mohamad Kassab, m.kassab@nyu.edu</a:t>
            </a:r>
          </a:p>
        </p:txBody>
      </p:sp>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3604426" y="643468"/>
            <a:ext cx="4983148" cy="2795060"/>
          </a:xfrm>
          <a:prstGeom prst="rect">
            <a:avLst/>
          </a:prstGeom>
        </p:spPr>
      </p:pic>
      <p:sp>
        <p:nvSpPr>
          <p:cNvPr id="2" name="Slide Number Placeholder 1">
            <a:extLst>
              <a:ext uri="{FF2B5EF4-FFF2-40B4-BE49-F238E27FC236}">
                <a16:creationId xmlns:a16="http://schemas.microsoft.com/office/drawing/2014/main" id="{8D3A1EA5-3A5A-E904-971A-35508953B16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8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2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137" name="Rectangle 4813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139" name="Rectangle 4813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41" name="Rectangle 4814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43" name="Rectangle 4814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45" name="Rectangle 4814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147" name="Freeform: Shape 4814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149" name="Rectangle 4814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31" name="Rectangle 2">
            <a:extLst>
              <a:ext uri="{FF2B5EF4-FFF2-40B4-BE49-F238E27FC236}">
                <a16:creationId xmlns:a16="http://schemas.microsoft.com/office/drawing/2014/main" id="{6655A329-0204-E3C8-923A-58ECF91873EA}"/>
              </a:ext>
            </a:extLst>
          </p:cNvPr>
          <p:cNvSpPr>
            <a:spLocks noGrp="1" noChangeArrowheads="1"/>
          </p:cNvSpPr>
          <p:nvPr>
            <p:ph type="title"/>
          </p:nvPr>
        </p:nvSpPr>
        <p:spPr>
          <a:xfrm>
            <a:off x="466722" y="586855"/>
            <a:ext cx="3201366" cy="3387497"/>
          </a:xfrm>
        </p:spPr>
        <p:txBody>
          <a:bodyPr anchor="b">
            <a:normAutofit/>
          </a:bodyPr>
          <a:lstStyle/>
          <a:p>
            <a:pPr algn="r"/>
            <a:r>
              <a:rPr lang="en-US" altLang="en-US" sz="4000" dirty="0">
                <a:solidFill>
                  <a:srgbClr val="FFFFFF"/>
                </a:solidFill>
              </a:rPr>
              <a:t>Indirection - Example</a:t>
            </a:r>
          </a:p>
        </p:txBody>
      </p:sp>
      <p:sp>
        <p:nvSpPr>
          <p:cNvPr id="48132" name="Rectangle 3">
            <a:extLst>
              <a:ext uri="{FF2B5EF4-FFF2-40B4-BE49-F238E27FC236}">
                <a16:creationId xmlns:a16="http://schemas.microsoft.com/office/drawing/2014/main" id="{F402281A-694A-A8AD-1D2C-A30F609DC516}"/>
              </a:ext>
            </a:extLst>
          </p:cNvPr>
          <p:cNvSpPr>
            <a:spLocks noGrp="1" noChangeArrowheads="1"/>
          </p:cNvSpPr>
          <p:nvPr>
            <p:ph type="body" idx="1"/>
          </p:nvPr>
        </p:nvSpPr>
        <p:spPr>
          <a:xfrm>
            <a:off x="4367695" y="649480"/>
            <a:ext cx="7676668" cy="5546047"/>
          </a:xfrm>
        </p:spPr>
        <p:txBody>
          <a:bodyPr anchor="ctr">
            <a:normAutofit/>
          </a:bodyPr>
          <a:lstStyle/>
          <a:p>
            <a:pPr marL="342900" indent="-342900"/>
            <a:r>
              <a:rPr lang="en-US" altLang="en-US" dirty="0"/>
              <a:t>In POST app, terminal must use modem to transmit credit payment requests.</a:t>
            </a:r>
          </a:p>
          <a:p>
            <a:pPr marL="342900" indent="-342900"/>
            <a:r>
              <a:rPr lang="en-US" altLang="en-US" dirty="0"/>
              <a:t>OS provide </a:t>
            </a:r>
            <a:r>
              <a:rPr lang="en-US" altLang="en-US" i="1" dirty="0"/>
              <a:t>low-level API to modem device</a:t>
            </a:r>
            <a:r>
              <a:rPr lang="en-US" altLang="en-US" dirty="0"/>
              <a:t>.</a:t>
            </a:r>
          </a:p>
          <a:p>
            <a:pPr marL="342900" indent="-342900"/>
            <a:r>
              <a:rPr lang="en-US" altLang="en-US" dirty="0"/>
              <a:t>Class </a:t>
            </a:r>
            <a:r>
              <a:rPr lang="en-US" altLang="en-US" i="1" dirty="0" err="1"/>
              <a:t>CreditAuthorizationService</a:t>
            </a:r>
            <a:r>
              <a:rPr lang="en-US" altLang="en-US" dirty="0"/>
              <a:t> is responsible for talking to modem.</a:t>
            </a:r>
          </a:p>
          <a:p>
            <a:pPr marL="342900" indent="-342900"/>
            <a:r>
              <a:rPr lang="en-US" altLang="en-US" dirty="0"/>
              <a:t>BUT, for interoperability, do not want device specific details in domain class – highly coupled to OS.</a:t>
            </a:r>
          </a:p>
          <a:p>
            <a:pPr marL="342900" indent="-342900"/>
            <a:r>
              <a:rPr lang="en-US" altLang="en-US" dirty="0"/>
              <a:t>Instead, add intermediate </a:t>
            </a:r>
            <a:r>
              <a:rPr lang="en-US" altLang="en-US" i="1" dirty="0"/>
              <a:t>Modem</a:t>
            </a:r>
            <a:r>
              <a:rPr lang="en-US" altLang="en-US" dirty="0"/>
              <a:t> class that presents consistent interface to domain class. Also known as device proxy.</a:t>
            </a:r>
          </a:p>
          <a:p>
            <a:pPr marL="342900" indent="-342900"/>
            <a:endParaRPr lang="en-US" altLang="en-US" sz="2000" dirty="0"/>
          </a:p>
        </p:txBody>
      </p:sp>
      <p:sp>
        <p:nvSpPr>
          <p:cNvPr id="48130" name="Slide Number Placeholder 3">
            <a:extLst>
              <a:ext uri="{FF2B5EF4-FFF2-40B4-BE49-F238E27FC236}">
                <a16:creationId xmlns:a16="http://schemas.microsoft.com/office/drawing/2014/main" id="{75315808-0C9E-80E1-A234-31BE124AD106}"/>
              </a:ext>
            </a:extLst>
          </p:cNvPr>
          <p:cNvSpPr>
            <a:spLocks noGrp="1"/>
          </p:cNvSpPr>
          <p:nvPr>
            <p:ph type="sldNum" sz="quarter" idx="10"/>
          </p:nvPr>
        </p:nvSpPr>
        <p:spPr>
          <a:xfrm>
            <a:off x="11704320" y="6455664"/>
            <a:ext cx="44805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Aft>
                <a:spcPts val="600"/>
              </a:spcAft>
            </a:pPr>
            <a:fld id="{1D956AFB-52D7-49E9-8731-8ED3DAF512B8}" type="slidenum">
              <a:rPr lang="de-DE" altLang="en-US" sz="1100">
                <a:solidFill>
                  <a:schemeClr val="tx1">
                    <a:lumMod val="50000"/>
                    <a:lumOff val="50000"/>
                  </a:schemeClr>
                </a:solidFill>
              </a:rPr>
              <a:pPr>
                <a:spcAft>
                  <a:spcPts val="600"/>
                </a:spcAft>
              </a:pPr>
              <a:t>10</a:t>
            </a:fld>
            <a:endParaRPr lang="de-DE" altLang="en-US" sz="1100">
              <a:solidFill>
                <a:schemeClr val="tx1">
                  <a:lumMod val="50000"/>
                  <a:lumOff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a:extLst>
              <a:ext uri="{FF2B5EF4-FFF2-40B4-BE49-F238E27FC236}">
                <a16:creationId xmlns:a16="http://schemas.microsoft.com/office/drawing/2014/main" id="{DA935A47-358C-4DE0-0008-997CE315F7A7}"/>
              </a:ext>
            </a:extLst>
          </p:cNvPr>
          <p:cNvSpPr>
            <a:spLocks noGrp="1"/>
          </p:cNvSpPr>
          <p:nvPr>
            <p:ph type="sldNum" sz="quarter" idx="10"/>
          </p:nvPr>
        </p:nvSpPr>
        <p:spPr>
          <a:xfrm>
            <a:off x="8077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800DC8B8-5712-4BB1-9E79-85BB7F2B3174}" type="slidenum">
              <a:rPr lang="en-GB" altLang="en-US" sz="1000"/>
              <a:pPr/>
              <a:t>11</a:t>
            </a:fld>
            <a:endParaRPr lang="en-GB" altLang="en-US" sz="1000"/>
          </a:p>
        </p:txBody>
      </p:sp>
      <p:sp>
        <p:nvSpPr>
          <p:cNvPr id="49155" name="Rectangle 2">
            <a:extLst>
              <a:ext uri="{FF2B5EF4-FFF2-40B4-BE49-F238E27FC236}">
                <a16:creationId xmlns:a16="http://schemas.microsoft.com/office/drawing/2014/main" id="{FF309EDC-4F57-D89B-1AB6-A481DEB23AFF}"/>
              </a:ext>
            </a:extLst>
          </p:cNvPr>
          <p:cNvSpPr>
            <a:spLocks noGrp="1" noChangeArrowheads="1"/>
          </p:cNvSpPr>
          <p:nvPr>
            <p:ph type="title"/>
          </p:nvPr>
        </p:nvSpPr>
        <p:spPr>
          <a:xfrm>
            <a:off x="2209800" y="609600"/>
            <a:ext cx="7772400" cy="609600"/>
          </a:xfrm>
        </p:spPr>
        <p:txBody>
          <a:bodyPr>
            <a:normAutofit fontScale="90000"/>
          </a:bodyPr>
          <a:lstStyle/>
          <a:p>
            <a:r>
              <a:rPr lang="en-GB" altLang="en-US"/>
              <a:t>Indirection : Example</a:t>
            </a:r>
          </a:p>
        </p:txBody>
      </p:sp>
      <p:pic>
        <p:nvPicPr>
          <p:cNvPr id="49156" name="Picture 3">
            <a:extLst>
              <a:ext uri="{FF2B5EF4-FFF2-40B4-BE49-F238E27FC236}">
                <a16:creationId xmlns:a16="http://schemas.microsoft.com/office/drawing/2014/main" id="{6EE1EE7A-0C0A-30E6-32C8-584A1EEF9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1" y="1600200"/>
            <a:ext cx="56864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5">
            <a:extLst>
              <a:ext uri="{FF2B5EF4-FFF2-40B4-BE49-F238E27FC236}">
                <a16:creationId xmlns:a16="http://schemas.microsoft.com/office/drawing/2014/main" id="{959C258E-0B51-68BF-D09B-A7BE4538153B}"/>
              </a:ext>
            </a:extLst>
          </p:cNvPr>
          <p:cNvSpPr>
            <a:spLocks noChangeArrowheads="1"/>
          </p:cNvSpPr>
          <p:nvPr/>
        </p:nvSpPr>
        <p:spPr bwMode="auto">
          <a:xfrm>
            <a:off x="3733800" y="4648200"/>
            <a:ext cx="2057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49158" name="Text Box 6">
            <a:extLst>
              <a:ext uri="{FF2B5EF4-FFF2-40B4-BE49-F238E27FC236}">
                <a16:creationId xmlns:a16="http://schemas.microsoft.com/office/drawing/2014/main" id="{7C42DC62-4409-0D28-4665-CFDC4F7EE77C}"/>
              </a:ext>
            </a:extLst>
          </p:cNvPr>
          <p:cNvSpPr txBox="1">
            <a:spLocks noChangeArrowheads="1"/>
          </p:cNvSpPr>
          <p:nvPr/>
        </p:nvSpPr>
        <p:spPr bwMode="auto">
          <a:xfrm>
            <a:off x="3581401" y="5029200"/>
            <a:ext cx="62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t-EE" altLang="en-US" sz="2400"/>
          </a:p>
        </p:txBody>
      </p:sp>
      <p:sp>
        <p:nvSpPr>
          <p:cNvPr id="49159" name="Text Box 7">
            <a:extLst>
              <a:ext uri="{FF2B5EF4-FFF2-40B4-BE49-F238E27FC236}">
                <a16:creationId xmlns:a16="http://schemas.microsoft.com/office/drawing/2014/main" id="{E92DDF97-257F-CECF-BE46-D62077327B32}"/>
              </a:ext>
            </a:extLst>
          </p:cNvPr>
          <p:cNvSpPr txBox="1">
            <a:spLocks noChangeArrowheads="1"/>
          </p:cNvSpPr>
          <p:nvPr/>
        </p:nvSpPr>
        <p:spPr bwMode="auto">
          <a:xfrm>
            <a:off x="3679826" y="4724400"/>
            <a:ext cx="2263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Bef>
                <a:spcPct val="50000"/>
              </a:spcBef>
            </a:pPr>
            <a:r>
              <a:rPr lang="en-GB" altLang="en-US" sz="1600" u="sng"/>
              <a:t>CreditAuthorizationService</a:t>
            </a:r>
          </a:p>
        </p:txBody>
      </p:sp>
      <p:sp>
        <p:nvSpPr>
          <p:cNvPr id="49160" name="Rectangle 8">
            <a:extLst>
              <a:ext uri="{FF2B5EF4-FFF2-40B4-BE49-F238E27FC236}">
                <a16:creationId xmlns:a16="http://schemas.microsoft.com/office/drawing/2014/main" id="{849F16A0-4329-2267-DF84-CDC8081213B6}"/>
              </a:ext>
            </a:extLst>
          </p:cNvPr>
          <p:cNvSpPr>
            <a:spLocks noChangeArrowheads="1"/>
          </p:cNvSpPr>
          <p:nvPr/>
        </p:nvSpPr>
        <p:spPr bwMode="auto">
          <a:xfrm>
            <a:off x="7848600" y="4724400"/>
            <a:ext cx="16764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49161" name="Text Box 9">
            <a:extLst>
              <a:ext uri="{FF2B5EF4-FFF2-40B4-BE49-F238E27FC236}">
                <a16:creationId xmlns:a16="http://schemas.microsoft.com/office/drawing/2014/main" id="{59CA2906-535B-6763-BDD7-FB5D108358A5}"/>
              </a:ext>
            </a:extLst>
          </p:cNvPr>
          <p:cNvSpPr txBox="1">
            <a:spLocks noChangeArrowheads="1"/>
          </p:cNvSpPr>
          <p:nvPr/>
        </p:nvSpPr>
        <p:spPr bwMode="auto">
          <a:xfrm>
            <a:off x="7908926" y="4735513"/>
            <a:ext cx="8159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GB" altLang="en-US" sz="1800" u="sng"/>
              <a:t>Modem</a:t>
            </a:r>
          </a:p>
        </p:txBody>
      </p:sp>
      <p:sp>
        <p:nvSpPr>
          <p:cNvPr id="49162" name="Line 10">
            <a:extLst>
              <a:ext uri="{FF2B5EF4-FFF2-40B4-BE49-F238E27FC236}">
                <a16:creationId xmlns:a16="http://schemas.microsoft.com/office/drawing/2014/main" id="{506CF79D-4FF8-A34F-4C16-350D3DE74B7D}"/>
              </a:ext>
            </a:extLst>
          </p:cNvPr>
          <p:cNvSpPr>
            <a:spLocks noChangeShapeType="1"/>
          </p:cNvSpPr>
          <p:nvPr/>
        </p:nvSpPr>
        <p:spPr bwMode="auto">
          <a:xfrm>
            <a:off x="5791200" y="49530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3" name="Line 11">
            <a:extLst>
              <a:ext uri="{FF2B5EF4-FFF2-40B4-BE49-F238E27FC236}">
                <a16:creationId xmlns:a16="http://schemas.microsoft.com/office/drawing/2014/main" id="{07635794-AD4A-A917-3FE4-2B2F9111B92F}"/>
              </a:ext>
            </a:extLst>
          </p:cNvPr>
          <p:cNvSpPr>
            <a:spLocks noChangeShapeType="1"/>
          </p:cNvSpPr>
          <p:nvPr/>
        </p:nvSpPr>
        <p:spPr bwMode="auto">
          <a:xfrm>
            <a:off x="1905000" y="5029200"/>
            <a:ext cx="182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4" name="Text Box 12">
            <a:extLst>
              <a:ext uri="{FF2B5EF4-FFF2-40B4-BE49-F238E27FC236}">
                <a16:creationId xmlns:a16="http://schemas.microsoft.com/office/drawing/2014/main" id="{795BC5BC-A8A6-60F0-8311-F918AC7B4049}"/>
              </a:ext>
            </a:extLst>
          </p:cNvPr>
          <p:cNvSpPr txBox="1">
            <a:spLocks noChangeArrowheads="1"/>
          </p:cNvSpPr>
          <p:nvPr/>
        </p:nvSpPr>
        <p:spPr bwMode="auto">
          <a:xfrm>
            <a:off x="5851526" y="4659313"/>
            <a:ext cx="1700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GB" altLang="en-US" sz="1800"/>
              <a:t>1:dial(phoneNum</a:t>
            </a:r>
            <a:r>
              <a:rPr lang="en-GB" altLang="en-US"/>
              <a:t>)</a:t>
            </a:r>
          </a:p>
        </p:txBody>
      </p:sp>
      <p:sp>
        <p:nvSpPr>
          <p:cNvPr id="49165" name="Text Box 13">
            <a:extLst>
              <a:ext uri="{FF2B5EF4-FFF2-40B4-BE49-F238E27FC236}">
                <a16:creationId xmlns:a16="http://schemas.microsoft.com/office/drawing/2014/main" id="{FCCE2D7F-FA80-FAA3-BB09-2121BC9E1201}"/>
              </a:ext>
            </a:extLst>
          </p:cNvPr>
          <p:cNvSpPr txBox="1">
            <a:spLocks noChangeArrowheads="1"/>
          </p:cNvSpPr>
          <p:nvPr/>
        </p:nvSpPr>
        <p:spPr bwMode="auto">
          <a:xfrm>
            <a:off x="1828800" y="4724400"/>
            <a:ext cx="1676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Bef>
                <a:spcPct val="50000"/>
              </a:spcBef>
            </a:pPr>
            <a:r>
              <a:rPr lang="en-GB" altLang="en-US" sz="1600"/>
              <a:t>authorize(payment)</a:t>
            </a:r>
          </a:p>
        </p:txBody>
      </p:sp>
      <p:sp>
        <p:nvSpPr>
          <p:cNvPr id="49166" name="Line 14">
            <a:extLst>
              <a:ext uri="{FF2B5EF4-FFF2-40B4-BE49-F238E27FC236}">
                <a16:creationId xmlns:a16="http://schemas.microsoft.com/office/drawing/2014/main" id="{AA1242FB-DE44-334C-610B-DC2D1D5B0262}"/>
              </a:ext>
            </a:extLst>
          </p:cNvPr>
          <p:cNvSpPr>
            <a:spLocks noChangeShapeType="1"/>
          </p:cNvSpPr>
          <p:nvPr/>
        </p:nvSpPr>
        <p:spPr bwMode="auto">
          <a:xfrm>
            <a:off x="5029200" y="3352800"/>
            <a:ext cx="1600200" cy="11430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9167" name="Line 15">
            <a:extLst>
              <a:ext uri="{FF2B5EF4-FFF2-40B4-BE49-F238E27FC236}">
                <a16:creationId xmlns:a16="http://schemas.microsoft.com/office/drawing/2014/main" id="{C678875B-B6C4-02A0-09F0-506385FDD0F8}"/>
              </a:ext>
            </a:extLst>
          </p:cNvPr>
          <p:cNvSpPr>
            <a:spLocks noChangeShapeType="1"/>
          </p:cNvSpPr>
          <p:nvPr/>
        </p:nvSpPr>
        <p:spPr bwMode="auto">
          <a:xfrm>
            <a:off x="3429000" y="48768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8" name="Line 16">
            <a:extLst>
              <a:ext uri="{FF2B5EF4-FFF2-40B4-BE49-F238E27FC236}">
                <a16:creationId xmlns:a16="http://schemas.microsoft.com/office/drawing/2014/main" id="{5F5F7A0F-232B-A260-3516-511FC9D50F44}"/>
              </a:ext>
            </a:extLst>
          </p:cNvPr>
          <p:cNvSpPr>
            <a:spLocks noChangeShapeType="1"/>
          </p:cNvSpPr>
          <p:nvPr/>
        </p:nvSpPr>
        <p:spPr bwMode="auto">
          <a:xfrm>
            <a:off x="7543800" y="48768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587DC9-DF62-9CEF-C355-2210D94F6FD0}"/>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DON’T TALK TO STRANGERS</a:t>
            </a:r>
          </a:p>
        </p:txBody>
      </p:sp>
      <p:pic>
        <p:nvPicPr>
          <p:cNvPr id="4" name="Picture 3" descr="Two telephones communicating">
            <a:extLst>
              <a:ext uri="{FF2B5EF4-FFF2-40B4-BE49-F238E27FC236}">
                <a16:creationId xmlns:a16="http://schemas.microsoft.com/office/drawing/2014/main" id="{57B3826A-018F-3F57-EFA5-6641CEF23A13}"/>
              </a:ext>
            </a:extLst>
          </p:cNvPr>
          <p:cNvPicPr>
            <a:picLocks noChangeAspect="1"/>
          </p:cNvPicPr>
          <p:nvPr/>
        </p:nvPicPr>
        <p:blipFill rotWithShape="1">
          <a:blip r:embed="rId2"/>
          <a:srcRect l="17844" r="27552"/>
          <a:stretch/>
        </p:blipFill>
        <p:spPr>
          <a:xfrm>
            <a:off x="20" y="10"/>
            <a:ext cx="4992985" cy="6857990"/>
          </a:xfrm>
          <a:prstGeom prst="rect">
            <a:avLst/>
          </a:prstGeom>
        </p:spPr>
      </p:pic>
    </p:spTree>
    <p:extLst>
      <p:ext uri="{BB962C8B-B14F-4D97-AF65-F5344CB8AC3E}">
        <p14:creationId xmlns:p14="http://schemas.microsoft.com/office/powerpoint/2010/main" val="285767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09" name="Rectangle 5120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3" name="Rectangle 2">
            <a:extLst>
              <a:ext uri="{FF2B5EF4-FFF2-40B4-BE49-F238E27FC236}">
                <a16:creationId xmlns:a16="http://schemas.microsoft.com/office/drawing/2014/main" id="{38B8BAF0-21E4-D10F-A87C-C311E80F0FF1}"/>
              </a:ext>
            </a:extLst>
          </p:cNvPr>
          <p:cNvSpPr>
            <a:spLocks noGrp="1" noChangeArrowheads="1"/>
          </p:cNvSpPr>
          <p:nvPr>
            <p:ph type="title"/>
          </p:nvPr>
        </p:nvSpPr>
        <p:spPr>
          <a:xfrm>
            <a:off x="1136397" y="502022"/>
            <a:ext cx="9688296" cy="612404"/>
          </a:xfrm>
        </p:spPr>
        <p:txBody>
          <a:bodyPr anchor="b">
            <a:normAutofit fontScale="90000"/>
          </a:bodyPr>
          <a:lstStyle/>
          <a:p>
            <a:r>
              <a:rPr lang="en-US" altLang="en-US" sz="4000" dirty="0"/>
              <a:t>Don’t talk to Strangers…</a:t>
            </a:r>
          </a:p>
        </p:txBody>
      </p:sp>
      <p:sp>
        <p:nvSpPr>
          <p:cNvPr id="51204" name="Rectangle 3">
            <a:extLst>
              <a:ext uri="{FF2B5EF4-FFF2-40B4-BE49-F238E27FC236}">
                <a16:creationId xmlns:a16="http://schemas.microsoft.com/office/drawing/2014/main" id="{00E9DF86-66A5-E1F0-E63F-88A2A4BBCA06}"/>
              </a:ext>
            </a:extLst>
          </p:cNvPr>
          <p:cNvSpPr>
            <a:spLocks noGrp="1" noChangeArrowheads="1"/>
          </p:cNvSpPr>
          <p:nvPr>
            <p:ph type="body" idx="1"/>
          </p:nvPr>
        </p:nvSpPr>
        <p:spPr>
          <a:xfrm>
            <a:off x="158044" y="1282877"/>
            <a:ext cx="11808178" cy="4601179"/>
          </a:xfrm>
        </p:spPr>
        <p:txBody>
          <a:bodyPr anchor="t">
            <a:noAutofit/>
          </a:bodyPr>
          <a:lstStyle/>
          <a:p>
            <a:pPr marL="342900" indent="-342900"/>
            <a:r>
              <a:rPr lang="en-US" altLang="en-US" dirty="0"/>
              <a:t>Intent:</a:t>
            </a:r>
          </a:p>
          <a:p>
            <a:pPr marL="742950" lvl="1" indent="-285750"/>
            <a:r>
              <a:rPr lang="en-US" altLang="en-US" sz="2800" dirty="0"/>
              <a:t>Assign responsibility to a client’s direct object to collaborate with an indirect object, so that client does not need to know about the indirect object.</a:t>
            </a:r>
          </a:p>
          <a:p>
            <a:pPr marL="742950" lvl="1" indent="-285750" algn="just"/>
            <a:r>
              <a:rPr lang="en-US" altLang="en-US" sz="2800" dirty="0"/>
              <a:t>Places constraints on what objects should send messages to within a method. Within a method, messages should only be sent to:</a:t>
            </a:r>
          </a:p>
          <a:p>
            <a:pPr lvl="2"/>
            <a:r>
              <a:rPr lang="en-US" altLang="en-US" sz="2800" i="1" dirty="0"/>
              <a:t>self</a:t>
            </a:r>
            <a:r>
              <a:rPr lang="en-US" altLang="en-US" sz="2800" dirty="0"/>
              <a:t> (or </a:t>
            </a:r>
            <a:r>
              <a:rPr lang="en-US" altLang="en-US" sz="2800" i="1" dirty="0"/>
              <a:t>this</a:t>
            </a:r>
            <a:r>
              <a:rPr lang="en-US" altLang="en-US" sz="2800" dirty="0"/>
              <a:t>) or an attribute of </a:t>
            </a:r>
            <a:r>
              <a:rPr lang="en-US" altLang="en-US" sz="2800" i="1" dirty="0"/>
              <a:t>self</a:t>
            </a:r>
            <a:r>
              <a:rPr lang="en-US" altLang="en-US" sz="2800" dirty="0"/>
              <a:t> or an element of a collection which is an attribute of </a:t>
            </a:r>
            <a:r>
              <a:rPr lang="en-US" altLang="en-US" sz="2800" i="1" dirty="0"/>
              <a:t>self</a:t>
            </a:r>
          </a:p>
          <a:p>
            <a:pPr lvl="2"/>
            <a:r>
              <a:rPr lang="en-US" altLang="en-US" sz="2800" dirty="0"/>
              <a:t>A parameter of the method</a:t>
            </a:r>
          </a:p>
          <a:p>
            <a:pPr lvl="2"/>
            <a:r>
              <a:rPr lang="en-US" altLang="en-US" sz="2800" dirty="0"/>
              <a:t>An object created within the method</a:t>
            </a:r>
          </a:p>
        </p:txBody>
      </p:sp>
      <p:sp>
        <p:nvSpPr>
          <p:cNvPr id="51211" name="Rectangle 512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13" name="Rectangle 512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2" name="Slide Number Placeholder 3">
            <a:extLst>
              <a:ext uri="{FF2B5EF4-FFF2-40B4-BE49-F238E27FC236}">
                <a16:creationId xmlns:a16="http://schemas.microsoft.com/office/drawing/2014/main" id="{9E2B0424-2010-2471-A3F0-00075DAD9DC6}"/>
              </a:ext>
            </a:extLst>
          </p:cNvPr>
          <p:cNvSpPr>
            <a:spLocks noGrp="1"/>
          </p:cNvSpPr>
          <p:nvPr>
            <p:ph type="sldNum" sz="quarter" idx="10"/>
          </p:nvPr>
        </p:nvSpPr>
        <p:spPr>
          <a:xfrm>
            <a:off x="11704320" y="6455664"/>
            <a:ext cx="44805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Aft>
                <a:spcPts val="600"/>
              </a:spcAft>
            </a:pPr>
            <a:fld id="{A289942B-2B6E-461D-8AE8-6AA784CF6565}" type="slidenum">
              <a:rPr lang="de-DE" altLang="en-US" sz="1100">
                <a:solidFill>
                  <a:srgbClr val="FFFFFF"/>
                </a:solidFill>
              </a:rPr>
              <a:pPr>
                <a:spcAft>
                  <a:spcPts val="600"/>
                </a:spcAft>
              </a:pPr>
              <a:t>13</a:t>
            </a:fld>
            <a:endParaRPr lang="de-DE" altLang="en-US" sz="11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233" name="Rectangle 5223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27" name="Rectangle 2">
            <a:extLst>
              <a:ext uri="{FF2B5EF4-FFF2-40B4-BE49-F238E27FC236}">
                <a16:creationId xmlns:a16="http://schemas.microsoft.com/office/drawing/2014/main" id="{A48075E1-C111-BAF8-EC8B-77FE101A7E72}"/>
              </a:ext>
            </a:extLst>
          </p:cNvPr>
          <p:cNvSpPr>
            <a:spLocks noGrp="1" noChangeArrowheads="1"/>
          </p:cNvSpPr>
          <p:nvPr>
            <p:ph type="title"/>
          </p:nvPr>
        </p:nvSpPr>
        <p:spPr>
          <a:xfrm>
            <a:off x="1136397" y="502022"/>
            <a:ext cx="9688296" cy="683842"/>
          </a:xfrm>
        </p:spPr>
        <p:txBody>
          <a:bodyPr anchor="b">
            <a:normAutofit/>
          </a:bodyPr>
          <a:lstStyle/>
          <a:p>
            <a:r>
              <a:rPr lang="en-US" altLang="en-US" sz="4000" dirty="0"/>
              <a:t>…Don’t talk to Strangers</a:t>
            </a:r>
          </a:p>
        </p:txBody>
      </p:sp>
      <p:sp>
        <p:nvSpPr>
          <p:cNvPr id="52228" name="Rectangle 3">
            <a:extLst>
              <a:ext uri="{FF2B5EF4-FFF2-40B4-BE49-F238E27FC236}">
                <a16:creationId xmlns:a16="http://schemas.microsoft.com/office/drawing/2014/main" id="{7380BBE6-1374-0FBA-4D0A-CEBD3B67C965}"/>
              </a:ext>
            </a:extLst>
          </p:cNvPr>
          <p:cNvSpPr>
            <a:spLocks noGrp="1" noChangeArrowheads="1"/>
          </p:cNvSpPr>
          <p:nvPr>
            <p:ph type="body" idx="1"/>
          </p:nvPr>
        </p:nvSpPr>
        <p:spPr>
          <a:xfrm>
            <a:off x="237067" y="1443038"/>
            <a:ext cx="11616266" cy="4429729"/>
          </a:xfrm>
        </p:spPr>
        <p:txBody>
          <a:bodyPr anchor="t">
            <a:noAutofit/>
          </a:bodyPr>
          <a:lstStyle/>
          <a:p>
            <a:pPr marL="342900" indent="-342900"/>
            <a:r>
              <a:rPr lang="en-US" altLang="en-US" sz="3600" dirty="0"/>
              <a:t>Problem:</a:t>
            </a:r>
          </a:p>
          <a:p>
            <a:pPr marL="742950" lvl="1" indent="-285750"/>
            <a:r>
              <a:rPr lang="en-US" altLang="en-US" sz="3600" dirty="0"/>
              <a:t>If an object has knowledge of the internal structure of other objects, then it suffers from high coupling. </a:t>
            </a:r>
          </a:p>
          <a:p>
            <a:pPr marL="742950" lvl="1" indent="-285750"/>
            <a:endParaRPr lang="en-US" altLang="en-US" sz="3600" dirty="0"/>
          </a:p>
          <a:p>
            <a:pPr marL="742950" lvl="1" indent="-285750"/>
            <a:r>
              <a:rPr lang="en-US" altLang="en-US" sz="3600" dirty="0"/>
              <a:t>If a client object has to use a service or obtain info from an indirect object, how can it do so without being coupled to knowledge of the internal structure of its direct server or indirect objects?</a:t>
            </a:r>
          </a:p>
        </p:txBody>
      </p:sp>
      <p:sp>
        <p:nvSpPr>
          <p:cNvPr id="52235" name="Rectangle 5223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37" name="Rectangle 5223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26" name="Slide Number Placeholder 3">
            <a:extLst>
              <a:ext uri="{FF2B5EF4-FFF2-40B4-BE49-F238E27FC236}">
                <a16:creationId xmlns:a16="http://schemas.microsoft.com/office/drawing/2014/main" id="{B2B348A9-5365-0E27-5A9A-FD1D1CB28652}"/>
              </a:ext>
            </a:extLst>
          </p:cNvPr>
          <p:cNvSpPr>
            <a:spLocks noGrp="1"/>
          </p:cNvSpPr>
          <p:nvPr>
            <p:ph type="sldNum" sz="quarter" idx="10"/>
          </p:nvPr>
        </p:nvSpPr>
        <p:spPr>
          <a:xfrm>
            <a:off x="11704320" y="6455664"/>
            <a:ext cx="44805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Aft>
                <a:spcPts val="600"/>
              </a:spcAft>
            </a:pPr>
            <a:fld id="{00077CDE-3DB1-48E6-A4D7-7E0BE31D8D87}" type="slidenum">
              <a:rPr lang="de-DE" altLang="en-US" sz="1100">
                <a:solidFill>
                  <a:srgbClr val="FFFFFF"/>
                </a:solidFill>
              </a:rPr>
              <a:pPr>
                <a:spcAft>
                  <a:spcPts val="600"/>
                </a:spcAft>
              </a:pPr>
              <a:t>14</a:t>
            </a:fld>
            <a:endParaRPr lang="de-DE" altLang="en-US" sz="11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276" name="Rectangle 5327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78" name="Rectangle 5327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80" name="Rectangle 5327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82" name="Rectangle 5328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84" name="Rectangle 5328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51" name="Rectangle 2">
            <a:extLst>
              <a:ext uri="{FF2B5EF4-FFF2-40B4-BE49-F238E27FC236}">
                <a16:creationId xmlns:a16="http://schemas.microsoft.com/office/drawing/2014/main" id="{8A159E7C-2AFD-EA45-37BF-6444B2451FE4}"/>
              </a:ext>
            </a:extLst>
          </p:cNvPr>
          <p:cNvSpPr>
            <a:spLocks noGrp="1" noChangeArrowheads="1"/>
          </p:cNvSpPr>
          <p:nvPr>
            <p:ph type="title"/>
          </p:nvPr>
        </p:nvSpPr>
        <p:spPr>
          <a:xfrm>
            <a:off x="1371599" y="5510253"/>
            <a:ext cx="9895951" cy="1033669"/>
          </a:xfrm>
        </p:spPr>
        <p:txBody>
          <a:bodyPr>
            <a:normAutofit/>
          </a:bodyPr>
          <a:lstStyle/>
          <a:p>
            <a:r>
              <a:rPr lang="en-US" altLang="en-US" sz="4000">
                <a:solidFill>
                  <a:srgbClr val="FFFFFF"/>
                </a:solidFill>
              </a:rPr>
              <a:t>Don’t talk to Strangers – Example…</a:t>
            </a:r>
          </a:p>
        </p:txBody>
      </p:sp>
      <p:pic>
        <p:nvPicPr>
          <p:cNvPr id="53253" name="Picture 4">
            <a:extLst>
              <a:ext uri="{FF2B5EF4-FFF2-40B4-BE49-F238E27FC236}">
                <a16:creationId xmlns:a16="http://schemas.microsoft.com/office/drawing/2014/main" id="{0D03A9B8-6F7D-56CF-1ADE-DFFEEEEA08C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03597" y="191181"/>
            <a:ext cx="8311487" cy="2123577"/>
          </a:xfrm>
          <a:prstGeom prst="rect">
            <a:avLst/>
          </a:prstGeom>
          <a:solidFill>
            <a:schemeClr val="bg1"/>
          </a:solidFill>
          <a:extLst>
            <a:ext uri="{91240B29-F687-4F45-9708-019B960494DF}">
              <a14:hiddenLine xmlns:a14="http://schemas.microsoft.com/office/drawing/2010/main" w="12700">
                <a:solidFill>
                  <a:srgbClr val="000000"/>
                </a:solidFill>
                <a:miter lim="800000"/>
                <a:headEnd/>
                <a:tailEnd/>
              </a14:hiddenLine>
            </a:ext>
          </a:extLst>
        </p:spPr>
      </p:pic>
      <p:sp>
        <p:nvSpPr>
          <p:cNvPr id="53252" name="Rectangle 3">
            <a:extLst>
              <a:ext uri="{FF2B5EF4-FFF2-40B4-BE49-F238E27FC236}">
                <a16:creationId xmlns:a16="http://schemas.microsoft.com/office/drawing/2014/main" id="{D7E4E74D-145A-A08A-DDF1-B8B22245FCEB}"/>
              </a:ext>
            </a:extLst>
          </p:cNvPr>
          <p:cNvSpPr>
            <a:spLocks noGrp="1" noChangeArrowheads="1"/>
          </p:cNvSpPr>
          <p:nvPr>
            <p:ph type="body" idx="1"/>
          </p:nvPr>
        </p:nvSpPr>
        <p:spPr>
          <a:xfrm>
            <a:off x="614363" y="2554836"/>
            <a:ext cx="11089957" cy="2398345"/>
          </a:xfrm>
        </p:spPr>
        <p:txBody>
          <a:bodyPr anchor="ctr">
            <a:normAutofit/>
          </a:bodyPr>
          <a:lstStyle/>
          <a:p>
            <a:pPr marL="342900" indent="-342900"/>
            <a:r>
              <a:rPr lang="en-US" altLang="en-US" sz="2400" dirty="0"/>
              <a:t>In POST app, </a:t>
            </a:r>
            <a:r>
              <a:rPr lang="en-US" altLang="en-US" sz="2400" i="1" dirty="0"/>
              <a:t>POST</a:t>
            </a:r>
            <a:r>
              <a:rPr lang="en-US" altLang="en-US" sz="2400" dirty="0"/>
              <a:t> instance has attribute referring to </a:t>
            </a:r>
            <a:r>
              <a:rPr lang="en-US" altLang="en-US" sz="2400" i="1" dirty="0"/>
              <a:t>Sale</a:t>
            </a:r>
            <a:r>
              <a:rPr lang="en-US" altLang="en-US" sz="2400" dirty="0"/>
              <a:t>, which has an attribute referring to </a:t>
            </a:r>
            <a:r>
              <a:rPr lang="en-US" altLang="en-US" sz="2400" i="1" dirty="0"/>
              <a:t>Payment</a:t>
            </a:r>
            <a:r>
              <a:rPr lang="en-US" altLang="en-US" sz="2400" dirty="0"/>
              <a:t>.</a:t>
            </a:r>
          </a:p>
          <a:p>
            <a:pPr marL="342900" indent="-342900"/>
            <a:r>
              <a:rPr lang="en-US" altLang="en-US" sz="2400" i="1" dirty="0"/>
              <a:t>POST</a:t>
            </a:r>
            <a:r>
              <a:rPr lang="en-US" altLang="en-US" sz="2400" dirty="0"/>
              <a:t> instances support </a:t>
            </a:r>
            <a:r>
              <a:rPr lang="en-US" altLang="en-US" sz="2400" i="1" dirty="0" err="1"/>
              <a:t>paymentAmount</a:t>
            </a:r>
            <a:r>
              <a:rPr lang="en-US" altLang="en-US" sz="2400" dirty="0"/>
              <a:t> op, which returns the current amount tendered for the payment.</a:t>
            </a:r>
          </a:p>
          <a:p>
            <a:pPr marL="342900" indent="-342900"/>
            <a:r>
              <a:rPr lang="en-US" altLang="en-US" sz="2400" i="1" dirty="0"/>
              <a:t>Sale</a:t>
            </a:r>
            <a:r>
              <a:rPr lang="en-US" altLang="en-US" sz="2400" dirty="0"/>
              <a:t> instances support </a:t>
            </a:r>
            <a:r>
              <a:rPr lang="en-US" altLang="en-US" sz="2400" i="1" dirty="0"/>
              <a:t>payment</a:t>
            </a:r>
            <a:r>
              <a:rPr lang="en-US" altLang="en-US" sz="2400" dirty="0"/>
              <a:t> op, which returns the </a:t>
            </a:r>
            <a:r>
              <a:rPr lang="en-US" altLang="en-US" sz="2400" i="1" dirty="0"/>
              <a:t>Payment</a:t>
            </a:r>
            <a:r>
              <a:rPr lang="en-US" altLang="en-US" sz="2400" dirty="0"/>
              <a:t> instance associated with the </a:t>
            </a:r>
            <a:r>
              <a:rPr lang="en-US" altLang="en-US" sz="2400" i="1" dirty="0"/>
              <a:t>Sale</a:t>
            </a:r>
            <a:r>
              <a:rPr lang="en-US" altLang="en-US" sz="2400" dirty="0"/>
              <a:t>.</a:t>
            </a:r>
          </a:p>
          <a:p>
            <a:pPr marL="342900" indent="-342900"/>
            <a:endParaRPr lang="en-US" altLang="en-US" sz="1400" dirty="0"/>
          </a:p>
        </p:txBody>
      </p:sp>
      <p:sp>
        <p:nvSpPr>
          <p:cNvPr id="53250" name="Slide Number Placeholder 3">
            <a:extLst>
              <a:ext uri="{FF2B5EF4-FFF2-40B4-BE49-F238E27FC236}">
                <a16:creationId xmlns:a16="http://schemas.microsoft.com/office/drawing/2014/main" id="{F5673916-0D6C-0A01-51E3-16A500993C2A}"/>
              </a:ext>
            </a:extLst>
          </p:cNvPr>
          <p:cNvSpPr>
            <a:spLocks noGrp="1"/>
          </p:cNvSpPr>
          <p:nvPr>
            <p:ph type="sldNum" sz="quarter" idx="10"/>
          </p:nvPr>
        </p:nvSpPr>
        <p:spPr>
          <a:xfrm>
            <a:off x="11704320" y="6455431"/>
            <a:ext cx="445913"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Aft>
                <a:spcPts val="600"/>
              </a:spcAft>
            </a:pPr>
            <a:fld id="{BDEA83F3-2C78-4D46-BCF7-476B760C33AE}" type="slidenum">
              <a:rPr lang="de-DE" altLang="en-US" sz="1100">
                <a:solidFill>
                  <a:srgbClr val="FFFFFF"/>
                </a:solidFill>
              </a:rPr>
              <a:pPr>
                <a:spcAft>
                  <a:spcPts val="600"/>
                </a:spcAft>
              </a:pPr>
              <a:t>15</a:t>
            </a:fld>
            <a:endParaRPr lang="de-DE" altLang="en-US" sz="11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95A4A4A6-A662-929A-E677-B7A26196C94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653993F4-75B2-46FC-85FE-895AC89EE369}" type="slidenum">
              <a:rPr lang="de-DE" altLang="en-US" sz="1000"/>
              <a:pPr/>
              <a:t>16</a:t>
            </a:fld>
            <a:endParaRPr lang="de-DE" altLang="en-US" sz="1000"/>
          </a:p>
        </p:txBody>
      </p:sp>
      <p:sp>
        <p:nvSpPr>
          <p:cNvPr id="54275" name="Rectangle 2">
            <a:extLst>
              <a:ext uri="{FF2B5EF4-FFF2-40B4-BE49-F238E27FC236}">
                <a16:creationId xmlns:a16="http://schemas.microsoft.com/office/drawing/2014/main" id="{CB86C454-91DF-AA22-0A72-CED22845EE0E}"/>
              </a:ext>
            </a:extLst>
          </p:cNvPr>
          <p:cNvSpPr>
            <a:spLocks noGrp="1" noChangeArrowheads="1"/>
          </p:cNvSpPr>
          <p:nvPr>
            <p:ph type="title"/>
          </p:nvPr>
        </p:nvSpPr>
        <p:spPr>
          <a:xfrm>
            <a:off x="2133600" y="304800"/>
            <a:ext cx="8153400" cy="1143000"/>
          </a:xfrm>
        </p:spPr>
        <p:txBody>
          <a:bodyPr/>
          <a:lstStyle/>
          <a:p>
            <a:r>
              <a:rPr lang="en-US" altLang="en-US" sz="4000"/>
              <a:t>Don’t talk to Strangers – Example…</a:t>
            </a:r>
          </a:p>
        </p:txBody>
      </p:sp>
      <p:sp>
        <p:nvSpPr>
          <p:cNvPr id="54276" name="Rectangle 3">
            <a:extLst>
              <a:ext uri="{FF2B5EF4-FFF2-40B4-BE49-F238E27FC236}">
                <a16:creationId xmlns:a16="http://schemas.microsoft.com/office/drawing/2014/main" id="{1579B082-16FE-A625-47B1-BA190D3F9C3C}"/>
              </a:ext>
            </a:extLst>
          </p:cNvPr>
          <p:cNvSpPr>
            <a:spLocks noGrp="1" noChangeArrowheads="1"/>
          </p:cNvSpPr>
          <p:nvPr>
            <p:ph type="body" idx="1"/>
          </p:nvPr>
        </p:nvSpPr>
        <p:spPr>
          <a:xfrm>
            <a:off x="2362200" y="1905000"/>
            <a:ext cx="7772400" cy="4419600"/>
          </a:xfrm>
        </p:spPr>
        <p:txBody>
          <a:bodyPr/>
          <a:lstStyle/>
          <a:p>
            <a:pPr marL="342900" indent="-342900"/>
            <a:r>
              <a:rPr lang="en-US" altLang="en-US"/>
              <a:t>One approach is</a:t>
            </a:r>
          </a:p>
        </p:txBody>
      </p:sp>
      <p:pic>
        <p:nvPicPr>
          <p:cNvPr id="54277" name="Picture 4">
            <a:extLst>
              <a:ext uri="{FF2B5EF4-FFF2-40B4-BE49-F238E27FC236}">
                <a16:creationId xmlns:a16="http://schemas.microsoft.com/office/drawing/2014/main" id="{4796F92C-0862-ECAB-CBC8-93289682C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349500"/>
            <a:ext cx="6783388" cy="44323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a:extLst>
              <a:ext uri="{FF2B5EF4-FFF2-40B4-BE49-F238E27FC236}">
                <a16:creationId xmlns:a16="http://schemas.microsoft.com/office/drawing/2014/main" id="{C2B16558-5E5F-CB7E-3C5B-DB026B24F9E0}"/>
              </a:ext>
            </a:extLst>
          </p:cNvPr>
          <p:cNvSpPr>
            <a:spLocks noGrp="1"/>
          </p:cNvSpPr>
          <p:nvPr>
            <p:ph type="sldNum" sz="quarter" idx="10"/>
          </p:nvPr>
        </p:nvSpPr>
        <p:spPr>
          <a:xfrm>
            <a:off x="11291711" y="6400800"/>
            <a:ext cx="27432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57018BEE-EFC7-4835-820E-EE728BEDC92B}" type="slidenum">
              <a:rPr lang="de-DE" altLang="en-US" sz="1000"/>
              <a:pPr/>
              <a:t>17</a:t>
            </a:fld>
            <a:endParaRPr lang="de-DE" altLang="en-US" sz="1000"/>
          </a:p>
        </p:txBody>
      </p:sp>
      <p:sp>
        <p:nvSpPr>
          <p:cNvPr id="55299" name="Rectangle 2">
            <a:extLst>
              <a:ext uri="{FF2B5EF4-FFF2-40B4-BE49-F238E27FC236}">
                <a16:creationId xmlns:a16="http://schemas.microsoft.com/office/drawing/2014/main" id="{390188F8-7E44-EC66-F9DF-900D75200796}"/>
              </a:ext>
            </a:extLst>
          </p:cNvPr>
          <p:cNvSpPr>
            <a:spLocks noGrp="1" noChangeArrowheads="1"/>
          </p:cNvSpPr>
          <p:nvPr>
            <p:ph type="title"/>
          </p:nvPr>
        </p:nvSpPr>
        <p:spPr>
          <a:xfrm>
            <a:off x="2133600" y="304800"/>
            <a:ext cx="8153400" cy="1143000"/>
          </a:xfrm>
        </p:spPr>
        <p:txBody>
          <a:bodyPr/>
          <a:lstStyle/>
          <a:p>
            <a:r>
              <a:rPr lang="en-US" altLang="en-US" sz="4000"/>
              <a:t>Don’t talk to Strangers – Example…</a:t>
            </a:r>
          </a:p>
        </p:txBody>
      </p:sp>
      <p:pic>
        <p:nvPicPr>
          <p:cNvPr id="55300" name="Picture 3">
            <a:extLst>
              <a:ext uri="{FF2B5EF4-FFF2-40B4-BE49-F238E27FC236}">
                <a16:creationId xmlns:a16="http://schemas.microsoft.com/office/drawing/2014/main" id="{475CA05B-9457-FB82-1937-8236C9C41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1" y="3036888"/>
            <a:ext cx="6773863" cy="37449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pic>
      <p:sp>
        <p:nvSpPr>
          <p:cNvPr id="55301" name="Rectangle 4">
            <a:extLst>
              <a:ext uri="{FF2B5EF4-FFF2-40B4-BE49-F238E27FC236}">
                <a16:creationId xmlns:a16="http://schemas.microsoft.com/office/drawing/2014/main" id="{DE77DE64-D7B6-C7B6-6548-2D7A46841D50}"/>
              </a:ext>
            </a:extLst>
          </p:cNvPr>
          <p:cNvSpPr>
            <a:spLocks noGrp="1" noChangeArrowheads="1"/>
          </p:cNvSpPr>
          <p:nvPr>
            <p:ph type="body" idx="1"/>
          </p:nvPr>
        </p:nvSpPr>
        <p:spPr>
          <a:xfrm>
            <a:off x="372533" y="1981200"/>
            <a:ext cx="11514667" cy="4419600"/>
          </a:xfrm>
        </p:spPr>
        <p:txBody>
          <a:bodyPr/>
          <a:lstStyle/>
          <a:p>
            <a:pPr marL="342900" indent="-342900"/>
            <a:r>
              <a:rPr lang="en-US" altLang="en-US" dirty="0"/>
              <a:t>A better approach is to add responsibility to direct object (</a:t>
            </a:r>
            <a:r>
              <a:rPr lang="en-US" altLang="en-US" i="1" dirty="0"/>
              <a:t>Sale</a:t>
            </a:r>
            <a:r>
              <a:rPr lang="en-US" altLang="en-US" dirty="0"/>
              <a:t>) to return payment amount to </a:t>
            </a:r>
            <a:r>
              <a:rPr lang="en-US" altLang="en-US" i="1" dirty="0"/>
              <a:t>POST</a:t>
            </a:r>
          </a:p>
          <a:p>
            <a:pPr marL="342900" indent="-342900"/>
            <a:r>
              <a:rPr lang="en-US" altLang="en-US" dirty="0"/>
              <a:t>Known as </a:t>
            </a:r>
            <a:r>
              <a:rPr lang="en-US" altLang="en-US" b="1" dirty="0"/>
              <a:t>promoting the interface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498348" y="11176"/>
            <a:ext cx="10058400" cy="1609344"/>
          </a:xfrm>
        </p:spPr>
        <p:txBody>
          <a:bodyPr>
            <a:noAutofit/>
          </a:bodyPr>
          <a:lstStyle/>
          <a:p>
            <a:pPr algn="just"/>
            <a:r>
              <a:rPr lang="en-US" sz="4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979537" y="1848539"/>
            <a:ext cx="10881360" cy="4600067"/>
          </a:xfrm>
        </p:spPr>
        <p:txBody>
          <a:bodyPr>
            <a:normAutofit/>
          </a:bodyPr>
          <a:lstStyle/>
          <a:p>
            <a:pPr marL="0" indent="0">
              <a:buNone/>
            </a:pPr>
            <a:r>
              <a:rPr lang="en-US" dirty="0"/>
              <a:t>       </a:t>
            </a:r>
            <a:r>
              <a:rPr lang="en-US" sz="3100" b="1" dirty="0"/>
              <a:t>Read:</a:t>
            </a:r>
          </a:p>
          <a:p>
            <a:pPr lvl="2"/>
            <a:endParaRPr lang="en-US" sz="3100" dirty="0"/>
          </a:p>
          <a:p>
            <a:pPr lvl="2"/>
            <a:r>
              <a:rPr lang="en-US" sz="3100" dirty="0"/>
              <a:t>Chapters 9, 11, 12, 14 of the textbook.</a:t>
            </a:r>
          </a:p>
          <a:p>
            <a:pPr marL="274637" lvl="1" indent="0">
              <a:buNone/>
            </a:pPr>
            <a:endParaRPr lang="en-US" sz="3100" dirty="0"/>
          </a:p>
          <a:p>
            <a:pPr marL="0" lvl="1" indent="0">
              <a:spcBef>
                <a:spcPts val="1200"/>
              </a:spcBef>
              <a:buNone/>
            </a:pPr>
            <a:r>
              <a:rPr lang="en-US" sz="3100" dirty="0"/>
              <a:t>         </a:t>
            </a:r>
            <a:r>
              <a:rPr lang="en-US" sz="3100" b="1" dirty="0"/>
              <a:t>Assignments &amp; Project Tasks:</a:t>
            </a:r>
          </a:p>
          <a:p>
            <a:pPr lvl="2" algn="just"/>
            <a:r>
              <a:rPr lang="en-US" sz="3100" dirty="0"/>
              <a:t>Project Deliverable 2 is due TODAY 18/2. </a:t>
            </a:r>
            <a:r>
              <a:rPr lang="en-US" sz="3100" u="sng" dirty="0"/>
              <a:t>This is a group submission Assignment.</a:t>
            </a:r>
          </a:p>
          <a:p>
            <a:pPr lvl="2" algn="just"/>
            <a:r>
              <a:rPr lang="en-US" sz="3100" dirty="0"/>
              <a:t>Assignment 2 is due on 4/3. This is an </a:t>
            </a:r>
            <a:r>
              <a:rPr lang="en-US" sz="3100" u="sng" dirty="0"/>
              <a:t>individual submission.</a:t>
            </a:r>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77" y="1848539"/>
            <a:ext cx="914400" cy="9144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277" y="3553169"/>
            <a:ext cx="914400" cy="9144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90FD73D1-447F-2389-971D-2D689D69A9AC}"/>
              </a:ext>
            </a:extLst>
          </p:cNvPr>
          <p:cNvPicPr>
            <a:picLocks noChangeAspect="1"/>
          </p:cNvPicPr>
          <p:nvPr/>
        </p:nvPicPr>
        <p:blipFill rotWithShape="1">
          <a:blip r:embed="rId2"/>
          <a:srcRect b="6250"/>
          <a:stretch/>
        </p:blipFill>
        <p:spPr>
          <a:xfrm>
            <a:off x="3" y="10"/>
            <a:ext cx="12191997" cy="6857988"/>
          </a:xfrm>
          <a:prstGeom prst="rect">
            <a:avLst/>
          </a:prstGeom>
        </p:spPr>
      </p:pic>
      <p:grpSp>
        <p:nvGrpSpPr>
          <p:cNvPr id="9" name="Group 8">
            <a:extLst>
              <a:ext uri="{FF2B5EF4-FFF2-40B4-BE49-F238E27FC236}">
                <a16:creationId xmlns:a16="http://schemas.microsoft.com/office/drawing/2014/main" id="{17F72E41-D8D7-F589-0125-D336DE2AF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8" y="21736"/>
            <a:ext cx="12206598" cy="6879745"/>
            <a:chOff x="-14598" y="21736"/>
            <a:chExt cx="12206598" cy="6879745"/>
          </a:xfrm>
        </p:grpSpPr>
        <p:sp>
          <p:nvSpPr>
            <p:cNvPr id="10" name="Rectangle 9">
              <a:extLst>
                <a:ext uri="{FF2B5EF4-FFF2-40B4-BE49-F238E27FC236}">
                  <a16:creationId xmlns:a16="http://schemas.microsoft.com/office/drawing/2014/main" id="{FC13EADE-3A56-21CF-6809-E58C7DDCB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78264" y="-733992"/>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1EA0F4-FEA8-8A8D-25F3-BCCDA3F4F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3832304"/>
              <a:ext cx="12192000" cy="3055057"/>
            </a:xfrm>
            <a:prstGeom prst="rect">
              <a:avLst/>
            </a:prstGeom>
            <a:gradFill flip="none" rotWithShape="1">
              <a:gsLst>
                <a:gs pos="0">
                  <a:schemeClr val="accent5"/>
                </a:gs>
                <a:gs pos="75000">
                  <a:schemeClr val="accent5">
                    <a:lumMod val="60000"/>
                    <a:lumOff val="40000"/>
                    <a:alpha val="0"/>
                  </a:schemeClr>
                </a:gs>
              </a:gsLst>
              <a:lin ang="55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DD3842CE-80A1-1110-8DDA-D6F18BE0C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617204" y="1610686"/>
              <a:ext cx="4574794" cy="5290794"/>
            </a:xfrm>
            <a:prstGeom prst="rect">
              <a:avLst/>
            </a:prstGeom>
            <a:gradFill flip="none" rotWithShape="1">
              <a:gsLst>
                <a:gs pos="5000">
                  <a:schemeClr val="accent2"/>
                </a:gs>
                <a:gs pos="49000">
                  <a:schemeClr val="accent5">
                    <a:lumMod val="60000"/>
                    <a:lumOff val="40000"/>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C9318B-F00C-0365-EC3A-B46DF3523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597" y="21736"/>
              <a:ext cx="3585523"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92A2C8-D25D-5522-FFDD-CF5793AEF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06026" y="1712428"/>
              <a:ext cx="4354310" cy="5995557"/>
            </a:xfrm>
            <a:prstGeom prst="rect">
              <a:avLst/>
            </a:prstGeom>
            <a:gradFill flip="none" rotWithShape="1">
              <a:gsLst>
                <a:gs pos="0">
                  <a:schemeClr val="accent5">
                    <a:lumMod val="60000"/>
                    <a:lumOff val="4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7365D34-0718-7406-D03A-0E561285FA41}"/>
              </a:ext>
            </a:extLst>
          </p:cNvPr>
          <p:cNvSpPr>
            <a:spLocks noGrp="1"/>
          </p:cNvSpPr>
          <p:nvPr>
            <p:ph type="title"/>
          </p:nvPr>
        </p:nvSpPr>
        <p:spPr>
          <a:xfrm>
            <a:off x="838200" y="4693447"/>
            <a:ext cx="10141040" cy="1126109"/>
          </a:xfrm>
        </p:spPr>
        <p:txBody>
          <a:bodyPr vert="horz" lIns="91440" tIns="45720" rIns="91440" bIns="45720" rtlCol="0" anchor="b">
            <a:normAutofit/>
          </a:bodyPr>
          <a:lstStyle/>
          <a:p>
            <a:r>
              <a:rPr lang="en-US" sz="3600">
                <a:solidFill>
                  <a:srgbClr val="FFFFFF"/>
                </a:solidFill>
              </a:rPr>
              <a:t>Questions?</a:t>
            </a:r>
          </a:p>
        </p:txBody>
      </p:sp>
    </p:spTree>
    <p:extLst>
      <p:ext uri="{BB962C8B-B14F-4D97-AF65-F5344CB8AC3E}">
        <p14:creationId xmlns:p14="http://schemas.microsoft.com/office/powerpoint/2010/main" val="107709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9A3347-8576-FA16-4B27-35AF1FDC98D0}"/>
              </a:ext>
            </a:extLst>
          </p:cNvPr>
          <p:cNvSpPr>
            <a:spLocks noGrp="1"/>
          </p:cNvSpPr>
          <p:nvPr>
            <p:ph type="title"/>
          </p:nvPr>
        </p:nvSpPr>
        <p:spPr>
          <a:xfrm>
            <a:off x="1069848" y="484632"/>
            <a:ext cx="10058400" cy="1609344"/>
          </a:xfrm>
        </p:spPr>
        <p:txBody>
          <a:bodyPr>
            <a:normAutofit/>
          </a:bodyPr>
          <a:lstStyle/>
          <a:p>
            <a:r>
              <a:rPr lang="en-US" dirty="0"/>
              <a:t>Lesson plan</a:t>
            </a:r>
          </a:p>
        </p:txBody>
      </p:sp>
      <p:sp>
        <p:nvSpPr>
          <p:cNvPr id="3" name="Content Placeholder 2">
            <a:extLst>
              <a:ext uri="{FF2B5EF4-FFF2-40B4-BE49-F238E27FC236}">
                <a16:creationId xmlns:a16="http://schemas.microsoft.com/office/drawing/2014/main" id="{84BD7749-20C1-909A-BE69-465D4AE59EE8}"/>
              </a:ext>
            </a:extLst>
          </p:cNvPr>
          <p:cNvSpPr>
            <a:spLocks noGrp="1"/>
          </p:cNvSpPr>
          <p:nvPr>
            <p:ph idx="1"/>
          </p:nvPr>
        </p:nvSpPr>
        <p:spPr>
          <a:xfrm>
            <a:off x="536647" y="2291220"/>
            <a:ext cx="11202271" cy="4366469"/>
          </a:xfrm>
        </p:spPr>
        <p:txBody>
          <a:bodyPr>
            <a:normAutofit fontScale="92500" lnSpcReduction="20000"/>
          </a:bodyPr>
          <a:lstStyle/>
          <a:p>
            <a:pPr marL="0" indent="0" algn="just">
              <a:buNone/>
            </a:pPr>
            <a:endParaRPr lang="en-US" sz="3400" dirty="0">
              <a:latin typeface="Times New Roman" panose="02020603050405020304" pitchFamily="18" charset="0"/>
              <a:cs typeface="Times New Roman" panose="02020603050405020304" pitchFamily="18" charset="0"/>
            </a:endParaRPr>
          </a:p>
          <a:p>
            <a:pPr marL="342900" indent="-342900"/>
            <a:r>
              <a:rPr lang="en-US" altLang="en-US" sz="3600" dirty="0"/>
              <a:t>GRASP Patterns:</a:t>
            </a:r>
          </a:p>
          <a:p>
            <a:pPr marL="608012" lvl="1" indent="-342900"/>
            <a:r>
              <a:rPr lang="en-US" altLang="en-US" dirty="0"/>
              <a:t>Expert</a:t>
            </a:r>
          </a:p>
          <a:p>
            <a:pPr marL="608012" lvl="1" indent="-342900"/>
            <a:r>
              <a:rPr lang="en-US" altLang="en-US" dirty="0"/>
              <a:t>Creator</a:t>
            </a:r>
          </a:p>
          <a:p>
            <a:pPr marL="608012" lvl="1" indent="-342900"/>
            <a:r>
              <a:rPr lang="en-US" altLang="en-US" dirty="0"/>
              <a:t>Controller</a:t>
            </a:r>
          </a:p>
          <a:p>
            <a:pPr marL="608012" lvl="1" indent="-342900"/>
            <a:r>
              <a:rPr lang="en-US" altLang="en-US" dirty="0"/>
              <a:t>Low Coupling/High Cohesion</a:t>
            </a:r>
          </a:p>
          <a:p>
            <a:pPr marL="608012" lvl="1" indent="-342900"/>
            <a:r>
              <a:rPr lang="en-US" altLang="en-US" dirty="0"/>
              <a:t>Polymorphism</a:t>
            </a:r>
          </a:p>
          <a:p>
            <a:pPr marL="608012" lvl="1" indent="-342900"/>
            <a:r>
              <a:rPr lang="en-US" altLang="en-US" dirty="0"/>
              <a:t>Pure Fabrication</a:t>
            </a:r>
          </a:p>
          <a:p>
            <a:pPr marL="608012" lvl="1" indent="-342900"/>
            <a:r>
              <a:rPr lang="en-US" altLang="en-US" dirty="0"/>
              <a:t>Indirection</a:t>
            </a:r>
          </a:p>
          <a:p>
            <a:pPr marL="608012" lvl="1" indent="-342900"/>
            <a:r>
              <a:rPr lang="en-US" altLang="en-US" dirty="0"/>
              <a:t>Don’t Talk to Strangers (Law of Demeter)</a:t>
            </a:r>
          </a:p>
          <a:p>
            <a:pPr lvl="2"/>
            <a:endParaRPr lang="en-US" dirty="0"/>
          </a:p>
          <a:p>
            <a:pPr lvl="1"/>
            <a:endParaRPr lang="en-US" dirty="0"/>
          </a:p>
          <a:p>
            <a:endParaRPr lang="en-US" dirty="0"/>
          </a:p>
          <a:p>
            <a:endParaRPr lang="en-US" dirty="0"/>
          </a:p>
          <a:p>
            <a:endParaRPr lang="en-US" dirty="0"/>
          </a:p>
        </p:txBody>
      </p:sp>
      <p:sp>
        <p:nvSpPr>
          <p:cNvPr id="32" name="Oval 3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5C70DE7D-4BAE-F41A-DF31-318F363A90B4}"/>
              </a:ext>
            </a:extLst>
          </p:cNvPr>
          <p:cNvSpPr>
            <a:spLocks noGrp="1"/>
          </p:cNvSpPr>
          <p:nvPr>
            <p:ph type="sldNum" sz="quarter" idx="12"/>
          </p:nvPr>
        </p:nvSpPr>
        <p:spPr>
          <a:xfrm>
            <a:off x="11311128" y="6272784"/>
            <a:ext cx="64008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a:t>
            </a:fld>
            <a:endPar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ight Brace 5">
            <a:extLst>
              <a:ext uri="{FF2B5EF4-FFF2-40B4-BE49-F238E27FC236}">
                <a16:creationId xmlns:a16="http://schemas.microsoft.com/office/drawing/2014/main" id="{3E4F3252-7D2C-3003-86C3-E3ED47410D51}"/>
              </a:ext>
            </a:extLst>
          </p:cNvPr>
          <p:cNvSpPr/>
          <p:nvPr/>
        </p:nvSpPr>
        <p:spPr>
          <a:xfrm>
            <a:off x="7547077" y="5118584"/>
            <a:ext cx="457199" cy="11708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D350DB9-71AF-BE1B-D545-849303FE64B5}"/>
              </a:ext>
            </a:extLst>
          </p:cNvPr>
          <p:cNvCxnSpPr/>
          <p:nvPr/>
        </p:nvCxnSpPr>
        <p:spPr>
          <a:xfrm>
            <a:off x="8114111" y="5693108"/>
            <a:ext cx="267317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17E876-CBAE-BE0E-4D6D-EB2C1B5F0E89}"/>
              </a:ext>
            </a:extLst>
          </p:cNvPr>
          <p:cNvSpPr txBox="1"/>
          <p:nvPr/>
        </p:nvSpPr>
        <p:spPr>
          <a:xfrm>
            <a:off x="8114111" y="4960836"/>
            <a:ext cx="3093385" cy="646331"/>
          </a:xfrm>
          <a:prstGeom prst="rect">
            <a:avLst/>
          </a:prstGeom>
          <a:noFill/>
        </p:spPr>
        <p:txBody>
          <a:bodyPr wrap="square" rtlCol="0">
            <a:spAutoFit/>
          </a:bodyPr>
          <a:lstStyle/>
          <a:p>
            <a:r>
              <a:rPr lang="en-US" b="1" dirty="0">
                <a:solidFill>
                  <a:srgbClr val="FFC000"/>
                </a:solidFill>
              </a:rPr>
              <a:t>we will focus on the remaining patterns in this lecture</a:t>
            </a:r>
          </a:p>
        </p:txBody>
      </p:sp>
    </p:spTree>
    <p:extLst>
      <p:ext uri="{BB962C8B-B14F-4D97-AF65-F5344CB8AC3E}">
        <p14:creationId xmlns:p14="http://schemas.microsoft.com/office/powerpoint/2010/main" val="332822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9F5C9A5-CAD7-D1A1-3F15-4FBB4CA41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979" b="2477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4C655-070D-BD75-7EF4-004A47EA99F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PURE FABRICAION</a:t>
            </a:r>
          </a:p>
        </p:txBody>
      </p:sp>
      <p:cxnSp>
        <p:nvCxnSpPr>
          <p:cNvPr id="1033" name="Straight Connector 10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35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8601" name="Rectangle 87860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603" name="Rectangle 87860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605" name="Rectangle 87860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607" name="Rectangle 87860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035" name="Rectangle 2">
            <a:extLst>
              <a:ext uri="{FF2B5EF4-FFF2-40B4-BE49-F238E27FC236}">
                <a16:creationId xmlns:a16="http://schemas.microsoft.com/office/drawing/2014/main" id="{C67C8F8C-2BBE-94F2-8880-6E084BABB74A}"/>
              </a:ext>
            </a:extLst>
          </p:cNvPr>
          <p:cNvSpPr>
            <a:spLocks noGrp="1" noChangeArrowheads="1"/>
          </p:cNvSpPr>
          <p:nvPr>
            <p:ph type="title"/>
          </p:nvPr>
        </p:nvSpPr>
        <p:spPr>
          <a:xfrm>
            <a:off x="1371597" y="348865"/>
            <a:ext cx="10044023" cy="877729"/>
          </a:xfrm>
        </p:spPr>
        <p:txBody>
          <a:bodyPr anchor="ctr">
            <a:normAutofit/>
          </a:bodyPr>
          <a:lstStyle/>
          <a:p>
            <a:r>
              <a:rPr lang="en-US" altLang="en-US" sz="4000">
                <a:solidFill>
                  <a:srgbClr val="FFFFFF"/>
                </a:solidFill>
              </a:rPr>
              <a:t>Pure Fabrication…</a:t>
            </a:r>
          </a:p>
        </p:txBody>
      </p:sp>
      <p:sp>
        <p:nvSpPr>
          <p:cNvPr id="44034" name="Slide Number Placeholder 3">
            <a:extLst>
              <a:ext uri="{FF2B5EF4-FFF2-40B4-BE49-F238E27FC236}">
                <a16:creationId xmlns:a16="http://schemas.microsoft.com/office/drawing/2014/main" id="{048C7569-4CAE-9244-B64E-F123A632752C}"/>
              </a:ext>
            </a:extLst>
          </p:cNvPr>
          <p:cNvSpPr>
            <a:spLocks noGrp="1"/>
          </p:cNvSpPr>
          <p:nvPr>
            <p:ph type="sldNum" sz="quarter" idx="10"/>
          </p:nvPr>
        </p:nvSpPr>
        <p:spPr>
          <a:xfrm>
            <a:off x="10910556" y="6389189"/>
            <a:ext cx="2349276" cy="312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defTabSz="777240">
              <a:spcAft>
                <a:spcPts val="600"/>
              </a:spcAft>
            </a:pPr>
            <a:fld id="{CEC4C1E7-3C55-4442-9448-F1A862D34C80}" type="slidenum">
              <a:rPr lang="de-DE" altLang="en-US" sz="850" kern="1200">
                <a:solidFill>
                  <a:srgbClr val="002B5D"/>
                </a:solidFill>
                <a:latin typeface="Arial Narrow" panose="020B0606020202030204" pitchFamily="34" charset="0"/>
                <a:ea typeface="+mn-ea"/>
                <a:cs typeface="+mn-cs"/>
              </a:rPr>
              <a:pPr defTabSz="777240">
                <a:spcAft>
                  <a:spcPts val="600"/>
                </a:spcAft>
              </a:pPr>
              <a:t>4</a:t>
            </a:fld>
            <a:endParaRPr lang="de-DE" altLang="en-US" sz="1000" dirty="0"/>
          </a:p>
        </p:txBody>
      </p:sp>
      <p:sp>
        <p:nvSpPr>
          <p:cNvPr id="44036" name="Rectangle 3">
            <a:extLst>
              <a:ext uri="{FF2B5EF4-FFF2-40B4-BE49-F238E27FC236}">
                <a16:creationId xmlns:a16="http://schemas.microsoft.com/office/drawing/2014/main" id="{6AD24254-E29B-6D10-9BD4-F8FD01802370}"/>
              </a:ext>
            </a:extLst>
          </p:cNvPr>
          <p:cNvSpPr>
            <a:spLocks noGrp="1" noChangeArrowheads="1"/>
          </p:cNvSpPr>
          <p:nvPr>
            <p:ph type="body" idx="1"/>
          </p:nvPr>
        </p:nvSpPr>
        <p:spPr>
          <a:xfrm>
            <a:off x="400050" y="2112579"/>
            <a:ext cx="11544299" cy="3726485"/>
          </a:xfrm>
        </p:spPr>
        <p:txBody>
          <a:bodyPr/>
          <a:lstStyle/>
          <a:p>
            <a:pPr marL="291465" indent="-291465" defTabSz="777240">
              <a:spcBef>
                <a:spcPts val="850"/>
              </a:spcBef>
            </a:pPr>
            <a:r>
              <a:rPr lang="en-US" altLang="en-US" sz="3060" kern="1200" dirty="0">
                <a:solidFill>
                  <a:schemeClr val="tx1"/>
                </a:solidFill>
                <a:latin typeface="+mn-lt"/>
                <a:ea typeface="+mn-ea"/>
                <a:cs typeface="+mn-cs"/>
              </a:rPr>
              <a:t>Intent:</a:t>
            </a:r>
          </a:p>
          <a:p>
            <a:pPr marL="291465" indent="-291465" defTabSz="777240">
              <a:spcBef>
                <a:spcPts val="850"/>
              </a:spcBef>
            </a:pPr>
            <a:endParaRPr lang="en-US" altLang="en-US" sz="3060" kern="1200" dirty="0">
              <a:solidFill>
                <a:schemeClr val="tx1"/>
              </a:solidFill>
              <a:latin typeface="+mn-lt"/>
              <a:ea typeface="+mn-ea"/>
              <a:cs typeface="+mn-cs"/>
            </a:endParaRPr>
          </a:p>
          <a:p>
            <a:pPr marL="631508" lvl="1" indent="-242888" defTabSz="777240">
              <a:spcBef>
                <a:spcPts val="425"/>
              </a:spcBef>
            </a:pPr>
            <a:r>
              <a:rPr lang="en-US" altLang="en-US" sz="2720" kern="1200" dirty="0">
                <a:solidFill>
                  <a:schemeClr val="tx1"/>
                </a:solidFill>
                <a:latin typeface="+mn-lt"/>
                <a:ea typeface="+mn-ea"/>
                <a:cs typeface="+mn-cs"/>
              </a:rPr>
              <a:t>Assign a highly cohesive set of responsibilities to an artificial class that does not represent anything in the problem domain – something made up, in order to support high cohesion, low coupling, and reuse.</a:t>
            </a:r>
          </a:p>
          <a:p>
            <a:pPr marL="388620" lvl="1" indent="0" defTabSz="777240">
              <a:spcBef>
                <a:spcPts val="425"/>
              </a:spcBef>
              <a:buNone/>
            </a:pPr>
            <a:endParaRPr lang="en-US" altLang="en-US" sz="2720" kern="1200" dirty="0">
              <a:solidFill>
                <a:schemeClr val="tx1"/>
              </a:solidFill>
              <a:latin typeface="+mn-lt"/>
              <a:ea typeface="+mn-ea"/>
              <a:cs typeface="+mn-cs"/>
            </a:endParaRPr>
          </a:p>
          <a:p>
            <a:pPr marL="631508" lvl="1" indent="-242888" defTabSz="777240">
              <a:spcBef>
                <a:spcPts val="425"/>
              </a:spcBef>
            </a:pPr>
            <a:r>
              <a:rPr lang="en-US" altLang="en-US" sz="2720" kern="1200" dirty="0">
                <a:solidFill>
                  <a:schemeClr val="tx1"/>
                </a:solidFill>
                <a:latin typeface="+mn-lt"/>
                <a:ea typeface="+mn-ea"/>
                <a:cs typeface="+mn-cs"/>
              </a:rPr>
              <a:t>Only do when desperate.</a:t>
            </a:r>
            <a:endParaRPr lang="en-US" altLang="en-US" sz="3200" dirty="0"/>
          </a:p>
        </p:txBody>
      </p:sp>
      <p:sp>
        <p:nvSpPr>
          <p:cNvPr id="878596" name="Rectangle 4">
            <a:extLst>
              <a:ext uri="{FF2B5EF4-FFF2-40B4-BE49-F238E27FC236}">
                <a16:creationId xmlns:a16="http://schemas.microsoft.com/office/drawing/2014/main" id="{B52D95B7-A011-8FA2-DDD9-DE08C5A3E53A}"/>
              </a:ext>
            </a:extLst>
          </p:cNvPr>
          <p:cNvSpPr>
            <a:spLocks noChangeArrowheads="1"/>
          </p:cNvSpPr>
          <p:nvPr/>
        </p:nvSpPr>
        <p:spPr bwMode="auto">
          <a:xfrm>
            <a:off x="5259620" y="5378181"/>
            <a:ext cx="4215898" cy="42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defRPr sz="2000">
                <a:solidFill>
                  <a:srgbClr val="002B5D"/>
                </a:solidFill>
                <a:latin typeface="Arial Narrow" panose="020B0606020202030204" pitchFamily="34" charset="0"/>
              </a:defRPr>
            </a:lvl1pPr>
            <a:lvl2pPr>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388620" lvl="1" defTabSz="777240">
              <a:lnSpc>
                <a:spcPct val="90000"/>
              </a:lnSpc>
              <a:spcBef>
                <a:spcPct val="20000"/>
              </a:spcBef>
              <a:buClr>
                <a:schemeClr val="tx1"/>
              </a:buClr>
              <a:buSzPct val="60000"/>
            </a:pPr>
            <a:r>
              <a:rPr lang="en-US" altLang="en-US" sz="2380" kern="1200" dirty="0">
                <a:solidFill>
                  <a:srgbClr val="FF0000"/>
                </a:solidFill>
                <a:latin typeface="Comic Sans MS" panose="030F0702030302020204" pitchFamily="66" charset="0"/>
                <a:ea typeface="+mn-ea"/>
                <a:cs typeface="+mn-cs"/>
              </a:rPr>
              <a:t>(we are often desperate!)</a:t>
            </a:r>
            <a:endParaRPr lang="en-US" altLang="en-US" sz="2800" dirty="0">
              <a:solidFill>
                <a:srgbClr val="FF0000"/>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78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59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072" name="Rectangle 4506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073" name="Rectangle 4506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074" name="Rectangle 4506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59" name="Rectangle 2">
            <a:extLst>
              <a:ext uri="{FF2B5EF4-FFF2-40B4-BE49-F238E27FC236}">
                <a16:creationId xmlns:a16="http://schemas.microsoft.com/office/drawing/2014/main" id="{29348D48-4D0A-18FA-6D58-3768BA600260}"/>
              </a:ext>
            </a:extLst>
          </p:cNvPr>
          <p:cNvSpPr>
            <a:spLocks noGrp="1" noChangeArrowheads="1"/>
          </p:cNvSpPr>
          <p:nvPr>
            <p:ph type="title"/>
          </p:nvPr>
        </p:nvSpPr>
        <p:spPr>
          <a:xfrm>
            <a:off x="1115568" y="548640"/>
            <a:ext cx="10168128" cy="1179576"/>
          </a:xfrm>
        </p:spPr>
        <p:txBody>
          <a:bodyPr>
            <a:normAutofit/>
          </a:bodyPr>
          <a:lstStyle/>
          <a:p>
            <a:r>
              <a:rPr lang="en-US" altLang="en-US" sz="4000"/>
              <a:t>…Pure Fabrication</a:t>
            </a:r>
          </a:p>
        </p:txBody>
      </p:sp>
      <p:sp>
        <p:nvSpPr>
          <p:cNvPr id="45071" name="Rectangle 4507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060" name="Rectangle 3">
            <a:extLst>
              <a:ext uri="{FF2B5EF4-FFF2-40B4-BE49-F238E27FC236}">
                <a16:creationId xmlns:a16="http://schemas.microsoft.com/office/drawing/2014/main" id="{162B7D03-86B6-B0AC-54E3-B5B54F0A5E62}"/>
              </a:ext>
            </a:extLst>
          </p:cNvPr>
          <p:cNvSpPr>
            <a:spLocks noGrp="1" noChangeArrowheads="1"/>
          </p:cNvSpPr>
          <p:nvPr>
            <p:ph type="body" idx="1"/>
          </p:nvPr>
        </p:nvSpPr>
        <p:spPr>
          <a:xfrm>
            <a:off x="0" y="2481943"/>
            <a:ext cx="12008224" cy="3695020"/>
          </a:xfrm>
        </p:spPr>
        <p:txBody>
          <a:bodyPr>
            <a:noAutofit/>
          </a:bodyPr>
          <a:lstStyle/>
          <a:p>
            <a:pPr marL="342900" indent="-342900"/>
            <a:r>
              <a:rPr lang="en-US" altLang="en-US" sz="4000" dirty="0"/>
              <a:t>Problem:</a:t>
            </a:r>
          </a:p>
          <a:p>
            <a:pPr marL="742950" lvl="1" indent="-285750" algn="just"/>
            <a:r>
              <a:rPr lang="en-US" altLang="en-US" sz="4000" dirty="0"/>
              <a:t>OO is characterized by implementing as software classes representations of real-world concepts.</a:t>
            </a:r>
          </a:p>
          <a:p>
            <a:pPr marL="742950" lvl="1" indent="-285750" algn="just"/>
            <a:endParaRPr lang="en-US" altLang="en-US" sz="4000" dirty="0"/>
          </a:p>
          <a:p>
            <a:pPr marL="742950" lvl="1" indent="-285750"/>
            <a:r>
              <a:rPr lang="en-US" altLang="en-US" sz="4000" dirty="0"/>
              <a:t>What if assigning responsibilities to domain classes results in poor cohesion or tight coupling?</a:t>
            </a:r>
          </a:p>
        </p:txBody>
      </p:sp>
      <p:sp>
        <p:nvSpPr>
          <p:cNvPr id="45058" name="Slide Number Placeholder 3">
            <a:extLst>
              <a:ext uri="{FF2B5EF4-FFF2-40B4-BE49-F238E27FC236}">
                <a16:creationId xmlns:a16="http://schemas.microsoft.com/office/drawing/2014/main" id="{57121039-7B98-C69B-8F64-B1C15E199ACF}"/>
              </a:ext>
            </a:extLst>
          </p:cNvPr>
          <p:cNvSpPr>
            <a:spLocks noGrp="1"/>
          </p:cNvSpPr>
          <p:nvPr>
            <p:ph type="sldNum" sz="quarter" idx="10"/>
          </p:nvPr>
        </p:nvSpPr>
        <p:spPr>
          <a:xfrm>
            <a:off x="8540496"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lnSpc>
                <a:spcPct val="90000"/>
              </a:lnSpc>
              <a:spcAft>
                <a:spcPts val="600"/>
              </a:spcAft>
            </a:pPr>
            <a:fld id="{BC84BBF4-0E7A-410C-BD5E-5DB17C246E44}" type="slidenum">
              <a:rPr lang="de-DE" altLang="en-US" sz="1900">
                <a:solidFill>
                  <a:schemeClr val="tx1">
                    <a:lumMod val="50000"/>
                    <a:lumOff val="50000"/>
                  </a:schemeClr>
                </a:solidFill>
              </a:rPr>
              <a:pPr>
                <a:lnSpc>
                  <a:spcPct val="90000"/>
                </a:lnSpc>
                <a:spcAft>
                  <a:spcPts val="600"/>
                </a:spcAft>
              </a:pPr>
              <a:t>5</a:t>
            </a:fld>
            <a:endParaRPr lang="de-DE" altLang="en-US" sz="1900">
              <a:solidFill>
                <a:schemeClr val="tx1">
                  <a:lumMod val="50000"/>
                  <a:lumOff val="5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3">
            <a:extLst>
              <a:ext uri="{FF2B5EF4-FFF2-40B4-BE49-F238E27FC236}">
                <a16:creationId xmlns:a16="http://schemas.microsoft.com/office/drawing/2014/main" id="{FE5CD101-7798-7CD7-68B7-3FA01BBD5AA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8E41F012-7E5F-4B69-8D3B-0ECD6AC8B8AF}" type="slidenum">
              <a:rPr lang="de-DE" altLang="en-US" sz="1000"/>
              <a:pPr/>
              <a:t>6</a:t>
            </a:fld>
            <a:endParaRPr lang="de-DE" altLang="en-US" sz="1000"/>
          </a:p>
        </p:txBody>
      </p:sp>
      <p:sp>
        <p:nvSpPr>
          <p:cNvPr id="1028" name="Rectangle 2">
            <a:extLst>
              <a:ext uri="{FF2B5EF4-FFF2-40B4-BE49-F238E27FC236}">
                <a16:creationId xmlns:a16="http://schemas.microsoft.com/office/drawing/2014/main" id="{BEFB7EFD-ACD0-84FF-08F3-4D2388034761}"/>
              </a:ext>
            </a:extLst>
          </p:cNvPr>
          <p:cNvSpPr>
            <a:spLocks noGrp="1" noChangeArrowheads="1"/>
          </p:cNvSpPr>
          <p:nvPr>
            <p:ph type="title"/>
          </p:nvPr>
        </p:nvSpPr>
        <p:spPr/>
        <p:txBody>
          <a:bodyPr/>
          <a:lstStyle/>
          <a:p>
            <a:r>
              <a:rPr lang="en-US" altLang="en-US" dirty="0"/>
              <a:t>Pure Fabrication – Example…</a:t>
            </a:r>
          </a:p>
        </p:txBody>
      </p:sp>
      <p:sp>
        <p:nvSpPr>
          <p:cNvPr id="1029" name="Rectangle 3">
            <a:extLst>
              <a:ext uri="{FF2B5EF4-FFF2-40B4-BE49-F238E27FC236}">
                <a16:creationId xmlns:a16="http://schemas.microsoft.com/office/drawing/2014/main" id="{3B8D5A76-CDC5-13ED-086E-0B72461EFD49}"/>
              </a:ext>
            </a:extLst>
          </p:cNvPr>
          <p:cNvSpPr>
            <a:spLocks noGrp="1" noChangeArrowheads="1"/>
          </p:cNvSpPr>
          <p:nvPr>
            <p:ph type="body" idx="1"/>
          </p:nvPr>
        </p:nvSpPr>
        <p:spPr>
          <a:xfrm>
            <a:off x="671513" y="1690688"/>
            <a:ext cx="10682287" cy="3795712"/>
          </a:xfrm>
        </p:spPr>
        <p:txBody>
          <a:bodyPr>
            <a:normAutofit/>
          </a:bodyPr>
          <a:lstStyle/>
          <a:p>
            <a:pPr marL="342900" indent="-342900">
              <a:lnSpc>
                <a:spcPct val="80000"/>
              </a:lnSpc>
            </a:pPr>
            <a:r>
              <a:rPr lang="en-US" altLang="en-US" sz="2400" i="1" dirty="0"/>
              <a:t>Sale</a:t>
            </a:r>
            <a:r>
              <a:rPr lang="en-US" altLang="en-US" sz="2400" dirty="0"/>
              <a:t> instances are to be stored in a database. By </a:t>
            </a:r>
            <a:r>
              <a:rPr lang="en-US" altLang="en-US" sz="2400" dirty="0">
                <a:solidFill>
                  <a:srgbClr val="FF0000"/>
                </a:solidFill>
              </a:rPr>
              <a:t>Expert</a:t>
            </a:r>
            <a:r>
              <a:rPr lang="en-US" altLang="en-US" sz="2400" dirty="0"/>
              <a:t>, </a:t>
            </a:r>
            <a:r>
              <a:rPr lang="en-US" altLang="en-US" sz="2400" i="1" dirty="0"/>
              <a:t>Sale</a:t>
            </a:r>
            <a:r>
              <a:rPr lang="en-US" altLang="en-US" sz="2400" dirty="0"/>
              <a:t> should have responsibility.</a:t>
            </a:r>
          </a:p>
          <a:p>
            <a:pPr marL="342900" indent="-342900">
              <a:lnSpc>
                <a:spcPct val="80000"/>
              </a:lnSpc>
            </a:pPr>
            <a:r>
              <a:rPr lang="en-US" altLang="en-US" sz="2400" dirty="0"/>
              <a:t>But:</a:t>
            </a:r>
          </a:p>
          <a:p>
            <a:pPr marL="742950" lvl="1" indent="-285750">
              <a:lnSpc>
                <a:spcPct val="80000"/>
              </a:lnSpc>
            </a:pPr>
            <a:r>
              <a:rPr lang="en-US" altLang="en-US" sz="2000" dirty="0"/>
              <a:t>Task requires large number of supporting database ops; none related to the concept of a </a:t>
            </a:r>
            <a:r>
              <a:rPr lang="en-US" altLang="en-US" sz="2000" i="1" dirty="0"/>
              <a:t>Sale</a:t>
            </a:r>
            <a:r>
              <a:rPr lang="en-US" altLang="en-US" sz="2000" dirty="0"/>
              <a:t> (incohesive)</a:t>
            </a:r>
          </a:p>
          <a:p>
            <a:pPr marL="742950" lvl="1" indent="-285750">
              <a:lnSpc>
                <a:spcPct val="80000"/>
              </a:lnSpc>
            </a:pPr>
            <a:r>
              <a:rPr lang="en-US" altLang="en-US" sz="2000" i="1" dirty="0"/>
              <a:t>Sale</a:t>
            </a:r>
            <a:r>
              <a:rPr lang="en-US" altLang="en-US" sz="2000" dirty="0"/>
              <a:t> class has to be coupled to database interface, so coupling increases - and not even to another domain object!</a:t>
            </a:r>
          </a:p>
          <a:p>
            <a:pPr marL="742950" lvl="1" indent="-285750">
              <a:lnSpc>
                <a:spcPct val="80000"/>
              </a:lnSpc>
            </a:pPr>
            <a:r>
              <a:rPr lang="en-US" altLang="en-US" sz="2000" dirty="0"/>
              <a:t>Saving objects in database is general task for which many classes need support. Placing responsibility in </a:t>
            </a:r>
            <a:r>
              <a:rPr lang="en-US" altLang="en-US" sz="2000" i="1" dirty="0"/>
              <a:t>Sale</a:t>
            </a:r>
            <a:r>
              <a:rPr lang="en-US" altLang="en-US" sz="2000" dirty="0"/>
              <a:t> implies poor reuse or lots of duplication in other classes.</a:t>
            </a:r>
          </a:p>
          <a:p>
            <a:pPr marL="342900" indent="-342900">
              <a:lnSpc>
                <a:spcPct val="80000"/>
              </a:lnSpc>
            </a:pPr>
            <a:r>
              <a:rPr lang="en-US" altLang="en-US" sz="2400" dirty="0"/>
              <a:t>Solution: create a class solely responsible for saving objects in some persistent storage</a:t>
            </a:r>
          </a:p>
        </p:txBody>
      </p:sp>
      <p:graphicFrame>
        <p:nvGraphicFramePr>
          <p:cNvPr id="1026" name="Object 4">
            <a:extLst>
              <a:ext uri="{FF2B5EF4-FFF2-40B4-BE49-F238E27FC236}">
                <a16:creationId xmlns:a16="http://schemas.microsoft.com/office/drawing/2014/main" id="{F0477535-9501-C5F6-8CA3-9CFE15AE7BD2}"/>
              </a:ext>
            </a:extLst>
          </p:cNvPr>
          <p:cNvGraphicFramePr>
            <a:graphicFrameLocks noChangeAspect="1"/>
          </p:cNvGraphicFramePr>
          <p:nvPr>
            <p:extLst>
              <p:ext uri="{D42A27DB-BD31-4B8C-83A1-F6EECF244321}">
                <p14:modId xmlns:p14="http://schemas.microsoft.com/office/powerpoint/2010/main" val="1019694757"/>
              </p:ext>
            </p:extLst>
          </p:nvPr>
        </p:nvGraphicFramePr>
        <p:xfrm>
          <a:off x="4791075" y="5602287"/>
          <a:ext cx="1676400" cy="936625"/>
        </p:xfrm>
        <a:graphic>
          <a:graphicData uri="http://schemas.openxmlformats.org/presentationml/2006/ole">
            <mc:AlternateContent xmlns:mc="http://schemas.openxmlformats.org/markup-compatibility/2006">
              <mc:Choice xmlns:v="urn:schemas-microsoft-com:vml" Requires="v">
                <p:oleObj name="VISIO" r:id="rId2" imgW="1292040" imgH="720360" progId="Visio.Drawing.6">
                  <p:embed/>
                </p:oleObj>
              </mc:Choice>
              <mc:Fallback>
                <p:oleObj name="VISIO" r:id="rId2" imgW="1292040" imgH="720360" progId="Visio.Drawing.6">
                  <p:embed/>
                  <p:pic>
                    <p:nvPicPr>
                      <p:cNvPr id="1026" name="Object 4">
                        <a:extLst>
                          <a:ext uri="{FF2B5EF4-FFF2-40B4-BE49-F238E27FC236}">
                            <a16:creationId xmlns:a16="http://schemas.microsoft.com/office/drawing/2014/main" id="{F0477535-9501-C5F6-8CA3-9CFE15AE7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075" y="5602287"/>
                        <a:ext cx="1676400" cy="936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090" name="Rectangle 4608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92" name="Rectangle 4609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94" name="Rectangle 4609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96" name="Rectangle 4609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083" name="Rectangle 2">
            <a:extLst>
              <a:ext uri="{FF2B5EF4-FFF2-40B4-BE49-F238E27FC236}">
                <a16:creationId xmlns:a16="http://schemas.microsoft.com/office/drawing/2014/main" id="{336A79F9-E427-0E5E-D802-F8A6F024849C}"/>
              </a:ext>
            </a:extLst>
          </p:cNvPr>
          <p:cNvSpPr>
            <a:spLocks noGrp="1" noChangeArrowheads="1"/>
          </p:cNvSpPr>
          <p:nvPr>
            <p:ph type="title"/>
          </p:nvPr>
        </p:nvSpPr>
        <p:spPr>
          <a:xfrm>
            <a:off x="1371597" y="348865"/>
            <a:ext cx="10044023" cy="877729"/>
          </a:xfrm>
        </p:spPr>
        <p:txBody>
          <a:bodyPr anchor="ctr">
            <a:normAutofit/>
          </a:bodyPr>
          <a:lstStyle/>
          <a:p>
            <a:r>
              <a:rPr lang="en-US" altLang="en-US" sz="4000">
                <a:solidFill>
                  <a:srgbClr val="FFFFFF"/>
                </a:solidFill>
              </a:rPr>
              <a:t>Pure Fabrication</a:t>
            </a:r>
          </a:p>
        </p:txBody>
      </p:sp>
      <p:sp>
        <p:nvSpPr>
          <p:cNvPr id="46082" name="Slide Number Placeholder 3">
            <a:extLst>
              <a:ext uri="{FF2B5EF4-FFF2-40B4-BE49-F238E27FC236}">
                <a16:creationId xmlns:a16="http://schemas.microsoft.com/office/drawing/2014/main" id="{273A19F2-0C7B-8B82-6FA4-9C93A7ECF48B}"/>
              </a:ext>
            </a:extLst>
          </p:cNvPr>
          <p:cNvSpPr>
            <a:spLocks noGrp="1"/>
          </p:cNvSpPr>
          <p:nvPr>
            <p:ph type="sldNum" sz="quarter" idx="10"/>
          </p:nvPr>
        </p:nvSpPr>
        <p:spPr>
          <a:xfrm>
            <a:off x="11704320" y="6455664"/>
            <a:ext cx="44805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Aft>
                <a:spcPts val="600"/>
              </a:spcAft>
            </a:pPr>
            <a:fld id="{D1F4F126-0510-45F8-923C-E51879DB93AF}" type="slidenum">
              <a:rPr lang="de-DE" altLang="en-US" sz="1100">
                <a:solidFill>
                  <a:schemeClr val="tx1">
                    <a:lumMod val="50000"/>
                    <a:lumOff val="50000"/>
                  </a:schemeClr>
                </a:solidFill>
              </a:rPr>
              <a:pPr>
                <a:spcAft>
                  <a:spcPts val="600"/>
                </a:spcAft>
              </a:pPr>
              <a:t>7</a:t>
            </a:fld>
            <a:endParaRPr lang="de-DE" altLang="en-US" sz="1100">
              <a:solidFill>
                <a:schemeClr val="tx1">
                  <a:lumMod val="50000"/>
                  <a:lumOff val="50000"/>
                </a:schemeClr>
              </a:solidFill>
            </a:endParaRPr>
          </a:p>
        </p:txBody>
      </p:sp>
      <p:graphicFrame>
        <p:nvGraphicFramePr>
          <p:cNvPr id="46086" name="Rectangle 3">
            <a:extLst>
              <a:ext uri="{FF2B5EF4-FFF2-40B4-BE49-F238E27FC236}">
                <a16:creationId xmlns:a16="http://schemas.microsoft.com/office/drawing/2014/main" id="{7911A839-A0C8-A7BB-D95A-4887623D9FBE}"/>
              </a:ext>
            </a:extLst>
          </p:cNvPr>
          <p:cNvGraphicFramePr/>
          <p:nvPr>
            <p:extLst>
              <p:ext uri="{D42A27DB-BD31-4B8C-83A1-F6EECF244321}">
                <p14:modId xmlns:p14="http://schemas.microsoft.com/office/powerpoint/2010/main" val="411985250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6F3C57-F572-472F-4664-4B9A496A411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INDIRECTION</a:t>
            </a:r>
          </a:p>
        </p:txBody>
      </p:sp>
      <p:pic>
        <p:nvPicPr>
          <p:cNvPr id="4" name="Picture 3" descr="Computer script on a screen">
            <a:extLst>
              <a:ext uri="{FF2B5EF4-FFF2-40B4-BE49-F238E27FC236}">
                <a16:creationId xmlns:a16="http://schemas.microsoft.com/office/drawing/2014/main" id="{17056CD1-2FFB-F12B-20D0-736D996B11C3}"/>
              </a:ext>
            </a:extLst>
          </p:cNvPr>
          <p:cNvPicPr>
            <a:picLocks noChangeAspect="1"/>
          </p:cNvPicPr>
          <p:nvPr/>
        </p:nvPicPr>
        <p:blipFill rotWithShape="1">
          <a:blip r:embed="rId2"/>
          <a:srcRect l="5815" r="45587" b="-1"/>
          <a:stretch/>
        </p:blipFill>
        <p:spPr>
          <a:xfrm>
            <a:off x="20" y="10"/>
            <a:ext cx="4992985" cy="6857990"/>
          </a:xfrm>
          <a:prstGeom prst="rect">
            <a:avLst/>
          </a:prstGeom>
        </p:spPr>
      </p:pic>
    </p:spTree>
    <p:extLst>
      <p:ext uri="{BB962C8B-B14F-4D97-AF65-F5344CB8AC3E}">
        <p14:creationId xmlns:p14="http://schemas.microsoft.com/office/powerpoint/2010/main" val="56356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114" name="Rectangle 471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16" name="Rectangle 471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18" name="Rectangle 471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20" name="Rectangle 471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07" name="Rectangle 2">
            <a:extLst>
              <a:ext uri="{FF2B5EF4-FFF2-40B4-BE49-F238E27FC236}">
                <a16:creationId xmlns:a16="http://schemas.microsoft.com/office/drawing/2014/main" id="{C11C5796-5A1B-F5EF-59C5-633639962E72}"/>
              </a:ext>
            </a:extLst>
          </p:cNvPr>
          <p:cNvSpPr>
            <a:spLocks noGrp="1" noChangeArrowheads="1"/>
          </p:cNvSpPr>
          <p:nvPr>
            <p:ph type="title"/>
          </p:nvPr>
        </p:nvSpPr>
        <p:spPr>
          <a:xfrm>
            <a:off x="1371597" y="348865"/>
            <a:ext cx="10044023" cy="877729"/>
          </a:xfrm>
        </p:spPr>
        <p:txBody>
          <a:bodyPr anchor="ctr">
            <a:normAutofit/>
          </a:bodyPr>
          <a:lstStyle/>
          <a:p>
            <a:r>
              <a:rPr lang="en-US" altLang="en-US" sz="4000">
                <a:solidFill>
                  <a:srgbClr val="FFFFFF"/>
                </a:solidFill>
              </a:rPr>
              <a:t>Indirection</a:t>
            </a:r>
          </a:p>
        </p:txBody>
      </p:sp>
      <p:sp>
        <p:nvSpPr>
          <p:cNvPr id="47106" name="Slide Number Placeholder 3">
            <a:extLst>
              <a:ext uri="{FF2B5EF4-FFF2-40B4-BE49-F238E27FC236}">
                <a16:creationId xmlns:a16="http://schemas.microsoft.com/office/drawing/2014/main" id="{D2FA9EF3-FC4E-7B0D-59CF-D1AB4055E2A0}"/>
              </a:ext>
            </a:extLst>
          </p:cNvPr>
          <p:cNvSpPr>
            <a:spLocks noGrp="1"/>
          </p:cNvSpPr>
          <p:nvPr>
            <p:ph type="sldNum" sz="quarter" idx="10"/>
          </p:nvPr>
        </p:nvSpPr>
        <p:spPr>
          <a:xfrm>
            <a:off x="11704320" y="6455664"/>
            <a:ext cx="44805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Aft>
                <a:spcPts val="600"/>
              </a:spcAft>
            </a:pPr>
            <a:fld id="{ED501D9A-D94A-4584-9F93-2EFEE8E763C0}" type="slidenum">
              <a:rPr lang="de-DE" altLang="en-US" sz="1100">
                <a:solidFill>
                  <a:schemeClr val="tx1">
                    <a:lumMod val="50000"/>
                    <a:lumOff val="50000"/>
                  </a:schemeClr>
                </a:solidFill>
              </a:rPr>
              <a:pPr>
                <a:spcAft>
                  <a:spcPts val="600"/>
                </a:spcAft>
              </a:pPr>
              <a:t>9</a:t>
            </a:fld>
            <a:endParaRPr lang="de-DE" altLang="en-US" sz="1100">
              <a:solidFill>
                <a:schemeClr val="tx1">
                  <a:lumMod val="50000"/>
                  <a:lumOff val="50000"/>
                </a:schemeClr>
              </a:solidFill>
            </a:endParaRPr>
          </a:p>
        </p:txBody>
      </p:sp>
      <p:graphicFrame>
        <p:nvGraphicFramePr>
          <p:cNvPr id="47110" name="Rectangle 3">
            <a:extLst>
              <a:ext uri="{FF2B5EF4-FFF2-40B4-BE49-F238E27FC236}">
                <a16:creationId xmlns:a16="http://schemas.microsoft.com/office/drawing/2014/main" id="{01EB6E97-0EFB-BE47-87EE-0C871DAF236C}"/>
              </a:ext>
            </a:extLst>
          </p:cNvPr>
          <p:cNvGraphicFramePr/>
          <p:nvPr>
            <p:extLst>
              <p:ext uri="{D42A27DB-BD31-4B8C-83A1-F6EECF244321}">
                <p14:modId xmlns:p14="http://schemas.microsoft.com/office/powerpoint/2010/main" val="278152581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02 My SCR template">
  <a:themeElements>
    <a:clrScheme name="">
      <a:dk1>
        <a:srgbClr val="336699"/>
      </a:dk1>
      <a:lt1>
        <a:srgbClr val="FFFFFF"/>
      </a:lt1>
      <a:dk2>
        <a:srgbClr val="999999"/>
      </a:dk2>
      <a:lt2>
        <a:srgbClr val="990000"/>
      </a:lt2>
      <a:accent1>
        <a:srgbClr val="FFCC00"/>
      </a:accent1>
      <a:accent2>
        <a:srgbClr val="FF9900"/>
      </a:accent2>
      <a:accent3>
        <a:srgbClr val="FFFFFF"/>
      </a:accent3>
      <a:accent4>
        <a:srgbClr val="2A5682"/>
      </a:accent4>
      <a:accent5>
        <a:srgbClr val="FFE2AA"/>
      </a:accent5>
      <a:accent6>
        <a:srgbClr val="E78A00"/>
      </a:accent6>
      <a:hlink>
        <a:srgbClr val="99CC66"/>
      </a:hlink>
      <a:folHlink>
        <a:srgbClr val="336699"/>
      </a:folHlink>
    </a:clrScheme>
    <a:fontScheme name="2002 My SCR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171D63"/>
          </a:solidFill>
          <a:prstDash val="solid"/>
          <a:round/>
          <a:headEnd type="none" w="med" len="med"/>
          <a:tailEnd type="none" w="med" len="med"/>
        </a:ln>
        <a:effectLst>
          <a:outerShdw dist="71842" dir="2700000" algn="ctr" rotWithShape="0">
            <a:srgbClr val="171D63"/>
          </a:outerShdw>
        </a:effectLst>
      </a:spPr>
      <a:bodyPr vert="horz" wrap="square" lIns="0" tIns="0" rIns="0" bIns="0" numCol="1" anchor="t" anchorCtr="0" compatLnSpc="1">
        <a:prstTxWarp prst="textNoShape">
          <a:avLst/>
        </a:prstTxWarp>
        <a:spAutoFit/>
      </a:bodyPr>
      <a:lstStyle>
        <a:defPPr marL="0" marR="0" indent="0" algn="ctr" defTabSz="914400" rtl="0" eaLnBrk="0" fontAlgn="base" latinLnBrk="0" hangingPunct="0">
          <a:lnSpc>
            <a:spcPts val="2400"/>
          </a:lnSpc>
          <a:spcBef>
            <a:spcPct val="0"/>
          </a:spcBef>
          <a:spcAft>
            <a:spcPct val="0"/>
          </a:spcAft>
          <a:buClrTx/>
          <a:buSzTx/>
          <a:buFontTx/>
          <a:buNone/>
          <a:tabLst/>
          <a:defRPr kumimoji="0" lang="en-US" sz="2000" b="0" i="0" u="none" strike="noStrike" cap="none" normalizeH="0" baseline="0" smtClean="0">
            <a:ln>
              <a:noFill/>
            </a:ln>
            <a:solidFill>
              <a:srgbClr val="002B5D"/>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171D63"/>
          </a:solidFill>
          <a:prstDash val="solid"/>
          <a:round/>
          <a:headEnd type="none" w="med" len="med"/>
          <a:tailEnd type="none" w="med" len="med"/>
        </a:ln>
        <a:effectLst>
          <a:outerShdw dist="71842" dir="2700000" algn="ctr" rotWithShape="0">
            <a:srgbClr val="171D63"/>
          </a:outerShdw>
        </a:effectLst>
      </a:spPr>
      <a:bodyPr vert="horz" wrap="square" lIns="0" tIns="0" rIns="0" bIns="0" numCol="1" anchor="t" anchorCtr="0" compatLnSpc="1">
        <a:prstTxWarp prst="textNoShape">
          <a:avLst/>
        </a:prstTxWarp>
        <a:spAutoFit/>
      </a:bodyPr>
      <a:lstStyle>
        <a:defPPr marL="0" marR="0" indent="0" algn="ctr" defTabSz="914400" rtl="0" eaLnBrk="0" fontAlgn="base" latinLnBrk="0" hangingPunct="0">
          <a:lnSpc>
            <a:spcPts val="2400"/>
          </a:lnSpc>
          <a:spcBef>
            <a:spcPct val="0"/>
          </a:spcBef>
          <a:spcAft>
            <a:spcPct val="0"/>
          </a:spcAft>
          <a:buClrTx/>
          <a:buSzTx/>
          <a:buFontTx/>
          <a:buNone/>
          <a:tabLst/>
          <a:defRPr kumimoji="0" lang="en-US" sz="2000" b="0" i="0" u="none" strike="noStrike" cap="none" normalizeH="0" baseline="0" smtClean="0">
            <a:ln>
              <a:noFill/>
            </a:ln>
            <a:solidFill>
              <a:srgbClr val="002B5D"/>
            </a:solidFill>
            <a:effectLst/>
            <a:latin typeface="Arial Narrow" pitchFamily="34" charset="0"/>
          </a:defRPr>
        </a:defPPr>
      </a:lstStyle>
    </a:lnDef>
  </a:objectDefaults>
  <a:extraClrSchemeLst>
    <a:extraClrScheme>
      <a:clrScheme name="2002 My SCR template 1">
        <a:dk1>
          <a:srgbClr val="002B5D"/>
        </a:dk1>
        <a:lt1>
          <a:srgbClr val="FFFFFF"/>
        </a:lt1>
        <a:dk2>
          <a:srgbClr val="FF9B06"/>
        </a:dk2>
        <a:lt2>
          <a:srgbClr val="641014"/>
        </a:lt2>
        <a:accent1>
          <a:srgbClr val="ACCF00"/>
        </a:accent1>
        <a:accent2>
          <a:srgbClr val="C8DB57"/>
        </a:accent2>
        <a:accent3>
          <a:srgbClr val="FFFFFF"/>
        </a:accent3>
        <a:accent4>
          <a:srgbClr val="00234E"/>
        </a:accent4>
        <a:accent5>
          <a:srgbClr val="D2E4AA"/>
        </a:accent5>
        <a:accent6>
          <a:srgbClr val="B5C64E"/>
        </a:accent6>
        <a:hlink>
          <a:srgbClr val="D8DE91"/>
        </a:hlink>
        <a:folHlink>
          <a:srgbClr val="E4E8B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TotalTime>
  <Words>1160</Words>
  <Application>Microsoft Office PowerPoint</Application>
  <PresentationFormat>Widescreen</PresentationFormat>
  <Paragraphs>141</Paragraphs>
  <Slides>19</Slides>
  <Notes>9</Notes>
  <HiddenSlides>0</HiddenSlides>
  <MMClips>1</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3" baseType="lpstr">
      <vt:lpstr>Arial</vt:lpstr>
      <vt:lpstr>Arial Narrow</vt:lpstr>
      <vt:lpstr>Calibri</vt:lpstr>
      <vt:lpstr>Calibri Light</vt:lpstr>
      <vt:lpstr>Comic Sans MS</vt:lpstr>
      <vt:lpstr>Marlett</vt:lpstr>
      <vt:lpstr>Rockwell Extra Bold</vt:lpstr>
      <vt:lpstr>SIEMENS-Firmenmarke</vt:lpstr>
      <vt:lpstr>Times New Roman</vt:lpstr>
      <vt:lpstr>Wingdings</vt:lpstr>
      <vt:lpstr>Office Theme</vt:lpstr>
      <vt:lpstr>2002 My SCR template</vt:lpstr>
      <vt:lpstr>Wood Type</vt:lpstr>
      <vt:lpstr>VISIO</vt:lpstr>
      <vt:lpstr>Software Engineering CS-UH 2012, SPRING 2025 </vt:lpstr>
      <vt:lpstr>Lesson plan</vt:lpstr>
      <vt:lpstr>PURE FABRICAION</vt:lpstr>
      <vt:lpstr>Pure Fabrication…</vt:lpstr>
      <vt:lpstr>…Pure Fabrication</vt:lpstr>
      <vt:lpstr>Pure Fabrication – Example…</vt:lpstr>
      <vt:lpstr>Pure Fabrication</vt:lpstr>
      <vt:lpstr>INDIRECTION</vt:lpstr>
      <vt:lpstr>Indirection</vt:lpstr>
      <vt:lpstr>Indirection - Example</vt:lpstr>
      <vt:lpstr>Indirection : Example</vt:lpstr>
      <vt:lpstr>DON’T TALK TO STRANGERS</vt:lpstr>
      <vt:lpstr>Don’t talk to Strangers…</vt:lpstr>
      <vt:lpstr>…Don’t talk to Strangers</vt:lpstr>
      <vt:lpstr>Don’t talk to Strangers – Example…</vt:lpstr>
      <vt:lpstr>Don’t talk to Strangers – Example…</vt:lpstr>
      <vt:lpstr>Don’t talk to Strangers – Example…</vt:lpstr>
      <vt:lpstr>Readings , Assignments, Project Tasks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Engineering for Software and Systems, 3rd Edition</dc:title>
  <dc:creator>Kassab, Mohamad Hassan</dc:creator>
  <cp:lastModifiedBy>Kassab, Mohamad Hassan</cp:lastModifiedBy>
  <cp:revision>69</cp:revision>
  <dcterms:created xsi:type="dcterms:W3CDTF">2022-09-05T18:50:47Z</dcterms:created>
  <dcterms:modified xsi:type="dcterms:W3CDTF">2025-02-17T07:51:09Z</dcterms:modified>
</cp:coreProperties>
</file>